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0" r:id="rId4"/>
    <p:sldId id="261" r:id="rId5"/>
    <p:sldId id="263" r:id="rId6"/>
    <p:sldId id="262" r:id="rId7"/>
    <p:sldId id="271" r:id="rId8"/>
    <p:sldId id="270" r:id="rId9"/>
    <p:sldId id="269" r:id="rId10"/>
    <p:sldId id="265" r:id="rId11"/>
    <p:sldId id="266" r:id="rId12"/>
    <p:sldId id="264" r:id="rId13"/>
    <p:sldId id="267" r:id="rId14"/>
    <p:sldId id="268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461"/>
    <a:srgbClr val="E6FC8D"/>
    <a:srgbClr val="A1D06A"/>
    <a:srgbClr val="81B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1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BCEDB-212A-4BED-B3AA-AA64320D538C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70724-D786-4795-9BC2-32EAED0E00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7580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291978-56B4-4C26-A40C-BB4B26705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F241F46-9A31-435C-B9E1-5094B223B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CA8B34A-847D-4D17-BBC5-2B641BB4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B6DF7A0-B2AE-4761-86BA-7D18AABF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B4C9F01-2FA3-4DFE-9463-79673FF1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178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A94DD0-FFB5-465F-82A1-B7C1F6E5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6D5E1CE-98C1-43D2-9CE4-C6DEDFD2B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CB37179-9191-45F5-A6A8-465C1FF0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37B2362-278A-41C4-B980-954B4587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5B9B004-151E-469B-B459-9827FD06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032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5201205-11CE-4B4A-8C7F-4D0405F69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350C50C-79DE-4CA1-AC5A-C436F3BA3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2760C0-8053-4F81-B7AB-D843A3A5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3A443C-E103-46B5-934E-E8ED9BE3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5E8556F-B307-42A2-A59B-3BA802FDE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244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121675-E82A-4A50-A5DF-D727D53D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FCA0C3-9B3B-4B40-876E-27B7A3C1A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40FC44D-22CF-4773-BE17-77EEAEAD5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E43DB3-4BBA-4A49-8D16-250E4C01B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0BDDA70-9FDD-4FDA-886E-C334713F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239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FFF58E-BD36-44C9-BDBC-8267CD2B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E791440-0160-40C8-AEA4-E1DB2590E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189B6BB-7B2D-4A89-9F1F-FBD4557FD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CEDF8D8-1642-44D0-A4FF-F9F1467C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BCEFC88-C4AC-4705-8B17-3183CE26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685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67267C-090B-41B2-A303-3C74A1B8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C50F85-67B0-4690-B302-75D1B4334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35AEFD3-824E-4E04-89BD-990868CCD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FC613DE-577F-4D3A-8015-4E180499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2ADDEB-BBE5-4977-88A0-9ECCB721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329A981-2DBE-4F74-8DC4-3FBB2682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454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F444A2-5344-49F9-AB10-22F5065A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AD30FCB-335B-495F-AC15-F0C126A4B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60946B4-3561-42AF-BE04-ACEA45536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E87D962-04EC-4ACF-96CD-49E8E1AA40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4243327-B1CC-489E-8F59-176A03ABB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44CD09B-2287-467E-B435-9BC63409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E6669B9-7726-452C-B487-C0420CC93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D56CF0FE-E432-4400-B54B-6D563780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233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F1C528-9409-4BF9-9F9F-6FDD48F98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9A68071-C667-47F9-8644-28F0DA897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1EE935-FC0F-46C1-A5B5-1114AC825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95B2FE6-BBEE-4E24-B785-5A374EC7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205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FF018C0-5EF0-4FA8-AA4C-58BEA5F0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2CE963D-71A1-41C3-B5A3-8B7F84E2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FBE4715-E306-41AF-8DA5-8D2E0520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55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CCE6F1-9DBC-482A-B3BD-798A49689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B1FA03-477E-488F-B52C-71FECFDD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3A9859F-046A-4CA9-9395-83CF6B007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2809527-B522-4CFE-A5FF-2FB9CFD8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C94E7E1-03CC-4E38-B783-C342C6C0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E89F571-30A0-43A0-A3C2-28C6FB12A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599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1A3851-78AF-4F13-B4F0-CA47F42A1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5609AE4C-211D-4EEF-B213-CFF60AEDA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C602CAD-389B-4A91-BF5C-6CD221F82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D92C7B8-EC83-48D8-8293-460C1043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D2DDC78-3C0A-4675-99DC-2290D1E3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B7D7F04-157E-4676-85DB-BD78DD4A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035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45C0128-693A-44E2-83F5-1979DA88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4D65857-48AA-41B5-9446-14846BE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D474177-019A-454B-9AC9-EEF628943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ABB87-69B6-4E44-AC01-70EAB64786B6}" type="datetimeFigureOut">
              <a:rPr lang="hu-HU" smtClean="0"/>
              <a:t>2026. 04. 01.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D57009C-C098-4260-868B-84A62E993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06992F0-D6F7-4666-BF2C-31D468749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C6575-40D2-4BC4-A6CD-99FC9C598D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789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6.jpg"/><Relationship Id="rId5" Type="http://schemas.microsoft.com/office/2017/06/relationships/model3d" Target="../media/model3d1.glb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svg"/><Relationship Id="rId7" Type="http://schemas.openxmlformats.org/officeDocument/2006/relationships/image" Target="../media/image1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10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hyperlink" Target="https://hu.wikipedia.org/wiki/Ny&#237;regyh&#225;zi_Evang&#233;likus_Kossuth_Lajos_Gimn&#225;zium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41.svg"/><Relationship Id="rId2" Type="http://schemas.openxmlformats.org/officeDocument/2006/relationships/hyperlink" Target="https://www.wikiwand.com/hu/articles/Ny&#237;regyh&#225;zi_Evang&#233;likus_Kossuth_Lajos_Gimn&#225;ziu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hyperlink" Target="http://www.eklg.hu/" TargetMode="Externa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6.svg"/><Relationship Id="rId7" Type="http://schemas.openxmlformats.org/officeDocument/2006/relationships/image" Target="../media/image9.png"/><Relationship Id="rId12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image" Target="../media/image12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4.svg"/><Relationship Id="rId5" Type="http://schemas.openxmlformats.org/officeDocument/2006/relationships/image" Target="../media/image23.sv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ó 14" title="A folyó levelek közelében">
            <a:hlinkClick r:id="" action="ppaction://media"/>
            <a:extLst>
              <a:ext uri="{FF2B5EF4-FFF2-40B4-BE49-F238E27FC236}">
                <a16:creationId xmlns:a16="http://schemas.microsoft.com/office/drawing/2014/main" id="{AA64D5B6-BD8C-4F74-BEDE-F3EB84C352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543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38506FF-55F0-49D0-B4FF-11D453E9BD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40600D-D2B8-4701-8B4C-D2F377D34C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4F852F37-70DB-4C86-92EA-FB4E51EAE5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86661"/>
              <a:gd name="connsiteX1" fmla="*/ 8327961 w 12192000"/>
              <a:gd name="connsiteY1" fmla="*/ 0 h 6886661"/>
              <a:gd name="connsiteX2" fmla="*/ 6309163 w 12192000"/>
              <a:gd name="connsiteY2" fmla="*/ 2051213 h 6886661"/>
              <a:gd name="connsiteX3" fmla="*/ 6313567 w 12192000"/>
              <a:gd name="connsiteY3" fmla="*/ 2604230 h 6886661"/>
              <a:gd name="connsiteX4" fmla="*/ 7428375 w 12192000"/>
              <a:gd name="connsiteY4" fmla="*/ 3701421 h 6886661"/>
              <a:gd name="connsiteX5" fmla="*/ 7981392 w 12192000"/>
              <a:gd name="connsiteY5" fmla="*/ 3697016 h 6886661"/>
              <a:gd name="connsiteX6" fmla="*/ 11619983 w 12192000"/>
              <a:gd name="connsiteY6" fmla="*/ 0 h 6886661"/>
              <a:gd name="connsiteX7" fmla="*/ 12192000 w 12192000"/>
              <a:gd name="connsiteY7" fmla="*/ 0 h 6886661"/>
              <a:gd name="connsiteX8" fmla="*/ 12192000 w 12192000"/>
              <a:gd name="connsiteY8" fmla="*/ 6886661 h 6886661"/>
              <a:gd name="connsiteX9" fmla="*/ 9228877 w 12192000"/>
              <a:gd name="connsiteY9" fmla="*/ 6886661 h 6886661"/>
              <a:gd name="connsiteX10" fmla="*/ 11925994 w 12192000"/>
              <a:gd name="connsiteY10" fmla="*/ 4025898 h 6886661"/>
              <a:gd name="connsiteX11" fmla="*/ 11909854 w 12192000"/>
              <a:gd name="connsiteY11" fmla="*/ 3477746 h 6886661"/>
              <a:gd name="connsiteX12" fmla="*/ 10781305 w 12192000"/>
              <a:gd name="connsiteY12" fmla="*/ 2413754 h 6886661"/>
              <a:gd name="connsiteX13" fmla="*/ 10233153 w 12192000"/>
              <a:gd name="connsiteY13" fmla="*/ 2429894 h 6886661"/>
              <a:gd name="connsiteX14" fmla="*/ 6031330 w 12192000"/>
              <a:gd name="connsiteY14" fmla="*/ 6886661 h 6886661"/>
              <a:gd name="connsiteX15" fmla="*/ 0 w 12192000"/>
              <a:gd name="connsiteY15" fmla="*/ 6886661 h 688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86661">
                <a:moveTo>
                  <a:pt x="0" y="0"/>
                </a:moveTo>
                <a:lnTo>
                  <a:pt x="8327961" y="0"/>
                </a:lnTo>
                <a:lnTo>
                  <a:pt x="6309163" y="2051213"/>
                </a:lnTo>
                <a:cubicBezTo>
                  <a:pt x="6157668" y="2205141"/>
                  <a:pt x="6159640" y="2452735"/>
                  <a:pt x="6313567" y="2604230"/>
                </a:cubicBezTo>
                <a:lnTo>
                  <a:pt x="7428375" y="3701421"/>
                </a:lnTo>
                <a:cubicBezTo>
                  <a:pt x="7582303" y="3852916"/>
                  <a:pt x="7829897" y="3850943"/>
                  <a:pt x="7981392" y="3697016"/>
                </a:cubicBezTo>
                <a:lnTo>
                  <a:pt x="11619983" y="0"/>
                </a:lnTo>
                <a:lnTo>
                  <a:pt x="12192000" y="0"/>
                </a:lnTo>
                <a:lnTo>
                  <a:pt x="12192000" y="6886661"/>
                </a:lnTo>
                <a:lnTo>
                  <a:pt x="9228877" y="6886661"/>
                </a:lnTo>
                <a:lnTo>
                  <a:pt x="11925994" y="4025898"/>
                </a:lnTo>
                <a:cubicBezTo>
                  <a:pt x="12072904" y="3870073"/>
                  <a:pt x="12065678" y="3624656"/>
                  <a:pt x="11909854" y="3477746"/>
                </a:cubicBezTo>
                <a:lnTo>
                  <a:pt x="10781305" y="2413754"/>
                </a:lnTo>
                <a:cubicBezTo>
                  <a:pt x="10625480" y="2266843"/>
                  <a:pt x="10380064" y="2274069"/>
                  <a:pt x="10233153" y="2429894"/>
                </a:cubicBezTo>
                <a:lnTo>
                  <a:pt x="6031330" y="6886661"/>
                </a:lnTo>
                <a:lnTo>
                  <a:pt x="0" y="688666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ADB2879-768A-40E3-A207-CF0D8FD5800C}"/>
              </a:ext>
            </a:extLst>
          </p:cNvPr>
          <p:cNvSpPr txBox="1"/>
          <p:nvPr/>
        </p:nvSpPr>
        <p:spPr>
          <a:xfrm>
            <a:off x="0" y="2316163"/>
            <a:ext cx="660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0" i="0" dirty="0" err="1">
                <a:solidFill>
                  <a:srgbClr val="81B452"/>
                </a:solidFill>
                <a:effectLst/>
                <a:latin typeface="Dutch801 XBd BT" panose="02020903060505020304" pitchFamily="18" charset="0"/>
              </a:rPr>
              <a:t>Evangelisches</a:t>
            </a:r>
            <a:r>
              <a:rPr lang="hu-HU" sz="4800" b="0" i="0" dirty="0">
                <a:solidFill>
                  <a:srgbClr val="81B452"/>
                </a:solidFill>
                <a:effectLst/>
                <a:latin typeface="Dutch801 XBd BT" panose="02020903060505020304" pitchFamily="18" charset="0"/>
              </a:rPr>
              <a:t> Lajos- Kossuth-</a:t>
            </a:r>
            <a:r>
              <a:rPr lang="hu-HU" sz="4800" b="0" i="0" dirty="0" err="1">
                <a:solidFill>
                  <a:srgbClr val="81B452"/>
                </a:solidFill>
                <a:effectLst/>
                <a:latin typeface="Dutch801 XBd BT" panose="02020903060505020304" pitchFamily="18" charset="0"/>
              </a:rPr>
              <a:t>Gymnasium</a:t>
            </a:r>
            <a:endParaRPr lang="hu-HU" sz="4800" dirty="0">
              <a:solidFill>
                <a:srgbClr val="81B452"/>
              </a:solidFill>
              <a:latin typeface="Dutch801 XBd BT" panose="02020903060505020304" pitchFamily="18" charset="0"/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5" name="Térhatású modell 4" descr="The Earth">
                <a:extLst>
                  <a:ext uri="{FF2B5EF4-FFF2-40B4-BE49-F238E27FC236}">
                    <a16:creationId xmlns:a16="http://schemas.microsoft.com/office/drawing/2014/main" id="{AEF173CF-D094-4B24-9EA3-FB29A53F3C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2687494"/>
                  </p:ext>
                </p:extLst>
              </p:nvPr>
            </p:nvGraphicFramePr>
            <p:xfrm>
              <a:off x="3349971" y="4110850"/>
              <a:ext cx="2273873" cy="228831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273873" cy="228831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082798" ay="2161544" az="333452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0352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Térhatású modell 4" descr="The Earth">
                <a:extLst>
                  <a:ext uri="{FF2B5EF4-FFF2-40B4-BE49-F238E27FC236}">
                    <a16:creationId xmlns:a16="http://schemas.microsoft.com/office/drawing/2014/main" id="{AEF173CF-D094-4B24-9EA3-FB29A53F3C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49971" y="4110850"/>
                <a:ext cx="2273873" cy="228831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Ábra 6" descr="Jelölő egyszínű kitöltéssel">
            <a:extLst>
              <a:ext uri="{FF2B5EF4-FFF2-40B4-BE49-F238E27FC236}">
                <a16:creationId xmlns:a16="http://schemas.microsoft.com/office/drawing/2014/main" id="{82A74746-A52F-4AA6-9395-51C18B8437B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1867" y="4734583"/>
            <a:ext cx="690080" cy="69008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3303B9-F5AD-4A9B-AE22-922B9B36C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1" y="4110850"/>
            <a:ext cx="2243426" cy="2301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" y="6123"/>
            <a:ext cx="6684511" cy="145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5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-163287" y="0"/>
            <a:ext cx="14619516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288145" y="0"/>
            <a:ext cx="16455573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039257" y="0"/>
            <a:ext cx="18817772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4054929" y="0"/>
            <a:ext cx="6353628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3" name="Tartalom helye 12">
            <a:extLst>
              <a:ext uri="{FF2B5EF4-FFF2-40B4-BE49-F238E27FC236}">
                <a16:creationId xmlns:a16="http://schemas.microsoft.com/office/drawing/2014/main" id="{A89DD2F2-A045-428D-B7F1-35CE53B1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559" y="2023170"/>
            <a:ext cx="10085614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Unser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Grauwassersammler h</a:t>
            </a:r>
            <a:r>
              <a:rPr lang="hu-H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ilft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, Wasser auf umweltfreundliche Weise zu nutzen,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z.B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. </a:t>
            </a:r>
            <a:r>
              <a:rPr lang="hu-H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für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die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Toilettenspül</a:t>
            </a:r>
            <a:r>
              <a:rPr lang="hu-H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ung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.</a:t>
            </a:r>
          </a:p>
          <a:p>
            <a:endParaRPr lang="hu-HU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</p:txBody>
      </p:sp>
      <p:pic>
        <p:nvPicPr>
          <p:cNvPr id="29" name="Ábra 28" descr="Koccintás egyszínű kitöltéssel">
            <a:extLst>
              <a:ext uri="{FF2B5EF4-FFF2-40B4-BE49-F238E27FC236}">
                <a16:creationId xmlns:a16="http://schemas.microsoft.com/office/drawing/2014/main" id="{88F51B54-FB24-491B-B7B2-116DAAE41E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35" y="4957792"/>
            <a:ext cx="1014698" cy="101469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B31C6F6-BE08-4E88-8D8B-1DF52F49A899}"/>
              </a:ext>
            </a:extLst>
          </p:cNvPr>
          <p:cNvSpPr txBox="1"/>
          <p:nvPr/>
        </p:nvSpPr>
        <p:spPr>
          <a:xfrm>
            <a:off x="3183471" y="703679"/>
            <a:ext cx="6653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Nachhaltigheit</a:t>
            </a:r>
            <a:r>
              <a:rPr lang="hu-HU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in </a:t>
            </a:r>
            <a:r>
              <a:rPr lang="hu-HU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unserer</a:t>
            </a:r>
            <a:r>
              <a:rPr lang="hu-HU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Schule</a:t>
            </a:r>
            <a:endParaRPr lang="hu-HU" sz="32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1E68A84-935A-45E5-B5DF-ECCB92CA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63" y="3191042"/>
            <a:ext cx="3913830" cy="2935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360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-163287" y="0"/>
            <a:ext cx="14619516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288145" y="0"/>
            <a:ext cx="16455573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1975757" y="0"/>
            <a:ext cx="18817772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4054929" y="0"/>
            <a:ext cx="6353628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4F3C78F3-F655-4A70-8AB7-DCC74AE5B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835" y="253016"/>
            <a:ext cx="2900893" cy="4351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F58FD17-EDAB-41C3-A646-3AB2D213854E}"/>
              </a:ext>
            </a:extLst>
          </p:cNvPr>
          <p:cNvSpPr txBox="1"/>
          <p:nvPr/>
        </p:nvSpPr>
        <p:spPr>
          <a:xfrm>
            <a:off x="7113661" y="1361389"/>
            <a:ext cx="2582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Mülltrennung: in allen Gebäuden gibt es selektive Abfallbehälter.</a:t>
            </a:r>
          </a:p>
          <a:p>
            <a:pPr algn="ctr"/>
            <a:endParaRPr lang="de-DE" sz="2800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  <a:p>
            <a:pPr algn="ctr"/>
            <a:endParaRPr lang="hu-HU" sz="2400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</p:txBody>
      </p:sp>
      <p:pic>
        <p:nvPicPr>
          <p:cNvPr id="22" name="Ábra 21" descr="Kör nyíllal egyszínű kitöltéssel">
            <a:extLst>
              <a:ext uri="{FF2B5EF4-FFF2-40B4-BE49-F238E27FC236}">
                <a16:creationId xmlns:a16="http://schemas.microsoft.com/office/drawing/2014/main" id="{2FB87816-5A2B-45DE-B326-F46E230D4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3647" y="5371423"/>
            <a:ext cx="1509983" cy="1509983"/>
          </a:xfrm>
          <a:prstGeom prst="rect">
            <a:avLst/>
          </a:prstGeom>
        </p:spPr>
      </p:pic>
      <p:pic>
        <p:nvPicPr>
          <p:cNvPr id="28" name="Ábra 27" descr="Koccintás egyszínű kitöltéssel">
            <a:extLst>
              <a:ext uri="{FF2B5EF4-FFF2-40B4-BE49-F238E27FC236}">
                <a16:creationId xmlns:a16="http://schemas.microsoft.com/office/drawing/2014/main" id="{D8D76D34-5AD0-4F9C-A14F-E24B904FF09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135" y="4957792"/>
            <a:ext cx="1014698" cy="1014698"/>
          </a:xfrm>
          <a:prstGeom prst="rect">
            <a:avLst/>
          </a:prstGeom>
        </p:spPr>
      </p:pic>
      <p:sp>
        <p:nvSpPr>
          <p:cNvPr id="13" name="Tartalom helye 12">
            <a:extLst>
              <a:ext uri="{FF2B5EF4-FFF2-40B4-BE49-F238E27FC236}">
                <a16:creationId xmlns:a16="http://schemas.microsoft.com/office/drawing/2014/main" id="{62569855-ECA5-DC3A-01A8-567849747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4886" y="4893457"/>
            <a:ext cx="4195989" cy="8215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Selektive</a:t>
            </a:r>
            <a:r>
              <a:rPr lang="hu-HU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Abfallsammler</a:t>
            </a:r>
            <a:endParaRPr lang="hu-HU" sz="2800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603891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1" name="Tartalom helye 20" descr="Repülőgép egyszínű kitöltéssel">
            <a:extLst>
              <a:ext uri="{FF2B5EF4-FFF2-40B4-BE49-F238E27FC236}">
                <a16:creationId xmlns:a16="http://schemas.microsoft.com/office/drawing/2014/main" id="{FA5D3FF0-C448-4A7F-9287-896D8044E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6062" y="5277760"/>
            <a:ext cx="914400" cy="914400"/>
          </a:xfrm>
        </p:spPr>
      </p:pic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-163287" y="0"/>
            <a:ext cx="14619516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2869915" y="1730203"/>
            <a:ext cx="12411566" cy="2431198"/>
            <a:chOff x="-9165" y="1715915"/>
            <a:chExt cx="4849679" cy="2431198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9165" y="3432626"/>
              <a:ext cx="4031378" cy="71448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800" dirty="0" err="1">
                  <a:solidFill>
                    <a:schemeClr val="accent6"/>
                  </a:solidFill>
                </a:rPr>
                <a:t>Solarmodule</a:t>
              </a:r>
              <a:endParaRPr lang="hu-HU" sz="2800" dirty="0">
                <a:solidFill>
                  <a:schemeClr val="accent6"/>
                </a:solidFill>
              </a:endParaRPr>
            </a:p>
            <a:p>
              <a:pPr algn="ctr"/>
              <a:endParaRPr lang="hu-HU" sz="2800" dirty="0">
                <a:solidFill>
                  <a:schemeClr val="accent6"/>
                </a:solidFill>
              </a:endParaRPr>
            </a:p>
            <a:p>
              <a:pPr algn="ctr"/>
              <a:r>
                <a:rPr lang="hu-HU" sz="2800" dirty="0" err="1">
                  <a:solidFill>
                    <a:schemeClr val="accent6"/>
                  </a:solidFill>
                </a:rPr>
                <a:t>machen</a:t>
              </a:r>
              <a:r>
                <a:rPr lang="hu-HU" sz="2800" dirty="0">
                  <a:solidFill>
                    <a:schemeClr val="accent6"/>
                  </a:solidFill>
                </a:rPr>
                <a:t> </a:t>
              </a:r>
              <a:r>
                <a:rPr lang="hu-HU" sz="2800" dirty="0" err="1">
                  <a:solidFill>
                    <a:schemeClr val="accent6"/>
                  </a:solidFill>
                </a:rPr>
                <a:t>die</a:t>
              </a:r>
              <a:r>
                <a:rPr lang="hu-HU" sz="2800" dirty="0">
                  <a:solidFill>
                    <a:schemeClr val="accent6"/>
                  </a:solidFill>
                </a:rPr>
                <a:t> </a:t>
              </a:r>
              <a:r>
                <a:rPr lang="hu-HU" sz="2800" dirty="0" err="1">
                  <a:solidFill>
                    <a:schemeClr val="accent6"/>
                  </a:solidFill>
                </a:rPr>
                <a:t>Stromerzeugung</a:t>
              </a:r>
              <a:r>
                <a:rPr lang="hu-HU" sz="2800" dirty="0">
                  <a:solidFill>
                    <a:schemeClr val="accent6"/>
                  </a:solidFill>
                </a:rPr>
                <a:t> </a:t>
              </a:r>
              <a:r>
                <a:rPr lang="hu-HU" sz="2800" dirty="0" err="1">
                  <a:solidFill>
                    <a:schemeClr val="accent6"/>
                  </a:solidFill>
                </a:rPr>
                <a:t>einfach</a:t>
              </a:r>
              <a:r>
                <a:rPr lang="hu-HU" sz="2800" dirty="0">
                  <a:solidFill>
                    <a:schemeClr val="accent6"/>
                  </a:solidFill>
                </a:rPr>
                <a:t> und </a:t>
              </a:r>
              <a:r>
                <a:rPr lang="hu-HU" sz="2800" dirty="0" err="1">
                  <a:solidFill>
                    <a:schemeClr val="accent6"/>
                  </a:solidFill>
                </a:rPr>
                <a:t>nachhaltig</a:t>
              </a:r>
              <a:r>
                <a:rPr lang="hu-HU" sz="2800" dirty="0">
                  <a:solidFill>
                    <a:schemeClr val="accent6"/>
                  </a:solidFill>
                </a:rPr>
                <a:t>.</a:t>
              </a:r>
            </a:p>
            <a:p>
              <a:pPr algn="ctr"/>
              <a:endParaRPr lang="hu-HU" sz="2800" dirty="0">
                <a:solidFill>
                  <a:schemeClr val="accent6"/>
                </a:solidFill>
              </a:endParaRPr>
            </a:p>
            <a:p>
              <a:pPr algn="ctr"/>
              <a:endParaRPr lang="hu-HU" sz="2400" dirty="0">
                <a:solidFill>
                  <a:schemeClr val="accent6"/>
                </a:solidFill>
              </a:endParaRPr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634343" y="0"/>
            <a:ext cx="6437086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4054929" y="0"/>
            <a:ext cx="6353628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A252FA9B-EFCF-4E5C-9B04-14AF98BEA640}"/>
              </a:ext>
            </a:extLst>
          </p:cNvPr>
          <p:cNvSpPr txBox="1"/>
          <p:nvPr/>
        </p:nvSpPr>
        <p:spPr>
          <a:xfrm>
            <a:off x="4883116" y="724251"/>
            <a:ext cx="446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800" dirty="0">
              <a:solidFill>
                <a:schemeClr val="accent6">
                  <a:lumMod val="75000"/>
                </a:schemeClr>
              </a:solidFill>
              <a:latin typeface="Dutch801 XBd BT" panose="02020903060505020304" pitchFamily="18" charset="0"/>
            </a:endParaRPr>
          </a:p>
        </p:txBody>
      </p:sp>
      <p:pic>
        <p:nvPicPr>
          <p:cNvPr id="23" name="Ábra 22" descr="Repülőgép egyszínű kitöltéssel">
            <a:extLst>
              <a:ext uri="{FF2B5EF4-FFF2-40B4-BE49-F238E27FC236}">
                <a16:creationId xmlns:a16="http://schemas.microsoft.com/office/drawing/2014/main" id="{BA521811-DE0F-44F7-AD0A-4E095DEC43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450" y="5578475"/>
            <a:ext cx="914400" cy="914400"/>
          </a:xfrm>
          <a:prstGeom prst="rect">
            <a:avLst/>
          </a:prstGeom>
        </p:spPr>
      </p:pic>
      <p:pic>
        <p:nvPicPr>
          <p:cNvPr id="24" name="Ábra 23" descr="Könyvek egyszínű kitöltéssel">
            <a:extLst>
              <a:ext uri="{FF2B5EF4-FFF2-40B4-BE49-F238E27FC236}">
                <a16:creationId xmlns:a16="http://schemas.microsoft.com/office/drawing/2014/main" id="{E6D99726-DCF7-430C-8316-2C08F415D6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4726" y="3503327"/>
            <a:ext cx="928688" cy="928688"/>
          </a:xfrm>
          <a:prstGeom prst="rect">
            <a:avLst/>
          </a:prstGeom>
        </p:spPr>
      </p:pic>
      <p:pic>
        <p:nvPicPr>
          <p:cNvPr id="25" name="Ábra 24" descr="Koccintás egyszínű kitöltéssel">
            <a:extLst>
              <a:ext uri="{FF2B5EF4-FFF2-40B4-BE49-F238E27FC236}">
                <a16:creationId xmlns:a16="http://schemas.microsoft.com/office/drawing/2014/main" id="{0603E822-7317-4A23-A996-3EA0D8CD523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9135" y="4957792"/>
            <a:ext cx="1014698" cy="1014698"/>
          </a:xfrm>
          <a:prstGeom prst="rect">
            <a:avLst/>
          </a:prstGeom>
        </p:spPr>
      </p:pic>
      <p:pic>
        <p:nvPicPr>
          <p:cNvPr id="26" name="Ábra 25" descr="Koccintás egyszínű kitöltéssel">
            <a:extLst>
              <a:ext uri="{FF2B5EF4-FFF2-40B4-BE49-F238E27FC236}">
                <a16:creationId xmlns:a16="http://schemas.microsoft.com/office/drawing/2014/main" id="{0E767C2A-7914-4FA1-93B4-24BDD1D0EC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88402" y="5578475"/>
            <a:ext cx="1014698" cy="10146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C040CBD-C55E-4981-9598-C797B3BB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14" y="267263"/>
            <a:ext cx="4205329" cy="2365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703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678C4B-C6D5-4379-86CD-6A8002A0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0" y="0"/>
            <a:ext cx="14619516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288144" y="0"/>
            <a:ext cx="6429829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634343" y="0"/>
            <a:ext cx="6437086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4054929" y="0"/>
            <a:ext cx="6353628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8DF9356-21AD-4F2E-93D2-E60B049CB8BD}"/>
              </a:ext>
            </a:extLst>
          </p:cNvPr>
          <p:cNvSpPr txBox="1"/>
          <p:nvPr/>
        </p:nvSpPr>
        <p:spPr>
          <a:xfrm>
            <a:off x="5617028" y="1896493"/>
            <a:ext cx="47244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000" dirty="0" err="1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Die</a:t>
            </a:r>
            <a:r>
              <a:rPr lang="hu-HU" sz="4000" dirty="0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4000" dirty="0" err="1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Quellen</a:t>
            </a:r>
            <a:endParaRPr lang="hu-HU" sz="4000" dirty="0">
              <a:solidFill>
                <a:schemeClr val="accent6">
                  <a:lumMod val="50000"/>
                </a:schemeClr>
              </a:solidFill>
              <a:latin typeface="Dutch801 XBd BT" panose="02020903060505020304" pitchFamily="18" charset="0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F90E75E9-65E0-422C-AA98-ED44EB975831}"/>
              </a:ext>
            </a:extLst>
          </p:cNvPr>
          <p:cNvSpPr txBox="1"/>
          <p:nvPr/>
        </p:nvSpPr>
        <p:spPr>
          <a:xfrm>
            <a:off x="5216977" y="2675246"/>
            <a:ext cx="606153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2000" b="0" i="0" u="sng" dirty="0">
                <a:solidFill>
                  <a:srgbClr val="0563C1"/>
                </a:solidFill>
                <a:effectLst/>
                <a:latin typeface="Dutch801 XBd BT" panose="02020903060505020304" pitchFamily="18" charset="0"/>
                <a:hlinkClick r:id="rId2" tooltip="https://www.wikiwand.com/hu/articles/Nyíregyházi_Evangélikus_Kossuth_Lajos_Gimnázium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https://www.wikiwand.com/hu/</a:t>
            </a:r>
            <a:r>
              <a:rPr lang="hu-HU" sz="2000" b="0" i="0" u="sng" dirty="0" err="1">
                <a:solidFill>
                  <a:srgbClr val="0563C1"/>
                </a:solidFill>
                <a:effectLst/>
                <a:latin typeface="Dutch801 XBd BT" panose="02020903060505020304" pitchFamily="18" charset="0"/>
                <a:hlinkClick r:id="rId2" tooltip="https://www.wikiwand.com/hu/articles/Nyíregyházi_Evangélikus_Kossuth_Lajos_Gimnázium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articles</a:t>
            </a:r>
            <a:r>
              <a:rPr lang="hu-HU" sz="2000" b="0" i="0" u="sng" dirty="0">
                <a:solidFill>
                  <a:srgbClr val="0563C1"/>
                </a:solidFill>
                <a:effectLst/>
                <a:latin typeface="Dutch801 XBd BT" panose="02020903060505020304" pitchFamily="18" charset="0"/>
                <a:hlinkClick r:id="rId2" tooltip="https://www.wikiwand.com/hu/articles/Nyíregyházi_Evangélikus_Kossuth_Lajos_Gimnázium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hu-HU" sz="2000" b="0" i="0" u="sng" dirty="0" err="1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  <a:hlinkClick r:id="rId2" tooltip="https://www.wikiwand.com/hu/articles/Nyíregyházi_Evangélikus_Kossuth_Lajos_Gimnázium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Nyíregyházi_Evangélikus_Kossuth_Lajos_Gimnázium</a:t>
            </a:r>
            <a:r>
              <a:rPr lang="hu-HU" sz="2000" b="0" i="0" u="sng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hu-HU" sz="2000" b="0" i="0" dirty="0">
                <a:solidFill>
                  <a:srgbClr val="0563C1"/>
                </a:solidFill>
                <a:effectLst/>
                <a:latin typeface="Dutch801 XBd BT" panose="02020903060505020304" pitchFamily="18" charset="0"/>
                <a:hlinkClick r:id="rId3" tooltip="https://hu.wikipedia.org/wiki/Nyíregyházi_Evangélikus_Kossuth_Lajos_Gimnázium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https://hu.wikipedia.org/wiki/</a:t>
            </a:r>
            <a:r>
              <a:rPr lang="hu-HU" sz="2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  <a:hlinkClick r:id="rId3" tooltip="https://hu.wikipedia.org/wiki/Nyíregyházi_Evangélikus_Kossuth_Lajos_Gimnázium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Nyíregyházi_Evangélikus_Kossuth_Lajos_Gimnázium</a:t>
            </a:r>
            <a:r>
              <a:rPr lang="hu-H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hu-H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  <a:hlinkClick r:id="rId4" tooltip="http://www.eklg.hu/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http://www.eklg.hu/</a:t>
            </a:r>
            <a:endParaRPr lang="hu-HU" sz="2000" dirty="0">
              <a:solidFill>
                <a:schemeClr val="accent6">
                  <a:lumMod val="50000"/>
                </a:schemeClr>
              </a:solidFill>
              <a:latin typeface="Dutch801 XBd BT" panose="02020903060505020304" pitchFamily="18" charset="0"/>
            </a:endParaRPr>
          </a:p>
        </p:txBody>
      </p:sp>
      <p:pic>
        <p:nvPicPr>
          <p:cNvPr id="21" name="Ábra 20" descr="Könyvek egyszínű kitöltéssel">
            <a:extLst>
              <a:ext uri="{FF2B5EF4-FFF2-40B4-BE49-F238E27FC236}">
                <a16:creationId xmlns:a16="http://schemas.microsoft.com/office/drawing/2014/main" id="{CF13F4AA-4CCE-4371-B31F-3FA11CA292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4726" y="3503327"/>
            <a:ext cx="928688" cy="928688"/>
          </a:xfrm>
          <a:prstGeom prst="rect">
            <a:avLst/>
          </a:prstGeom>
        </p:spPr>
      </p:pic>
      <p:pic>
        <p:nvPicPr>
          <p:cNvPr id="22" name="Ábra 21" descr="Felhasználó egyszínű kitöltéssel">
            <a:extLst>
              <a:ext uri="{FF2B5EF4-FFF2-40B4-BE49-F238E27FC236}">
                <a16:creationId xmlns:a16="http://schemas.microsoft.com/office/drawing/2014/main" id="{71742FB1-A5E1-472D-A4F1-3B5D3E629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89614" y="1903139"/>
            <a:ext cx="1079587" cy="1079587"/>
          </a:xfrm>
          <a:prstGeom prst="rect">
            <a:avLst/>
          </a:prstGeom>
        </p:spPr>
      </p:pic>
      <p:pic>
        <p:nvPicPr>
          <p:cNvPr id="23" name="Ábra 22" descr="Koccintás egyszínű kitöltéssel">
            <a:extLst>
              <a:ext uri="{FF2B5EF4-FFF2-40B4-BE49-F238E27FC236}">
                <a16:creationId xmlns:a16="http://schemas.microsoft.com/office/drawing/2014/main" id="{0CD2A6A4-821C-4833-80B5-1FF7F17826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9135" y="4957792"/>
            <a:ext cx="1014698" cy="1014698"/>
          </a:xfrm>
          <a:prstGeom prst="rect">
            <a:avLst/>
          </a:prstGeom>
        </p:spPr>
      </p:pic>
      <p:pic>
        <p:nvPicPr>
          <p:cNvPr id="24" name="Ábra 23" descr="Könyvek egyszínű kitöltéssel">
            <a:extLst>
              <a:ext uri="{FF2B5EF4-FFF2-40B4-BE49-F238E27FC236}">
                <a16:creationId xmlns:a16="http://schemas.microsoft.com/office/drawing/2014/main" id="{56FFC0C5-F905-4DF6-B51A-06076F0A318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83398" y="4493448"/>
            <a:ext cx="928688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674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eó 8" title="A folyó levelek közelében">
            <a:hlinkClick r:id="" action="ppaction://media"/>
            <a:extLst>
              <a:ext uri="{FF2B5EF4-FFF2-40B4-BE49-F238E27FC236}">
                <a16:creationId xmlns:a16="http://schemas.microsoft.com/office/drawing/2014/main" id="{95636947-2B9F-46BD-9430-7542EB489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27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42" y="365125"/>
            <a:ext cx="5011057" cy="1325563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678C4B-C6D5-4379-86CD-6A8002A0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27" y="4607941"/>
            <a:ext cx="5600700" cy="18933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4000" b="0" i="0" dirty="0" err="1">
                <a:solidFill>
                  <a:srgbClr val="96C461"/>
                </a:solidFill>
                <a:effectLst/>
                <a:latin typeface="Dutch801 XBd BT" panose="02020903060505020304" pitchFamily="18" charset="0"/>
              </a:rPr>
              <a:t>Danke</a:t>
            </a:r>
            <a:r>
              <a:rPr lang="hu-HU" sz="4000" b="0" i="0" dirty="0">
                <a:solidFill>
                  <a:srgbClr val="96C461"/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hu-HU" sz="4000" b="0" i="0" dirty="0" err="1">
                <a:solidFill>
                  <a:srgbClr val="96C461"/>
                </a:solidFill>
                <a:effectLst/>
                <a:latin typeface="Dutch801 XBd BT" panose="02020903060505020304" pitchFamily="18" charset="0"/>
              </a:rPr>
              <a:t>für</a:t>
            </a:r>
            <a:r>
              <a:rPr lang="hu-HU" sz="4000" b="0" i="0" dirty="0">
                <a:solidFill>
                  <a:srgbClr val="96C461"/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hu-HU" sz="4000" b="0" i="0" dirty="0" err="1">
                <a:solidFill>
                  <a:srgbClr val="96C461"/>
                </a:solidFill>
                <a:effectLst/>
                <a:latin typeface="Dutch801 XBd BT" panose="02020903060505020304" pitchFamily="18" charset="0"/>
              </a:rPr>
              <a:t>die</a:t>
            </a:r>
            <a:r>
              <a:rPr lang="hu-HU" sz="4000" b="0" i="0" dirty="0">
                <a:solidFill>
                  <a:srgbClr val="96C461"/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hu-HU" sz="4000" b="0" i="0" dirty="0" err="1">
                <a:solidFill>
                  <a:srgbClr val="96C461"/>
                </a:solidFill>
                <a:effectLst/>
                <a:latin typeface="Dutch801 XBd BT" panose="02020903060505020304" pitchFamily="18" charset="0"/>
              </a:rPr>
              <a:t>Aufmerksamkeit</a:t>
            </a:r>
            <a:r>
              <a:rPr lang="hu-HU" sz="4000" b="0" i="0" dirty="0">
                <a:solidFill>
                  <a:srgbClr val="96C461"/>
                </a:solidFill>
                <a:effectLst/>
                <a:latin typeface="Dutch801 XBd BT" panose="02020903060505020304" pitchFamily="18" charset="0"/>
              </a:rPr>
              <a:t>!</a:t>
            </a:r>
          </a:p>
          <a:p>
            <a:pPr marL="0" indent="0" algn="ctr">
              <a:buNone/>
            </a:pPr>
            <a:endParaRPr lang="hu-HU" sz="4000" dirty="0">
              <a:solidFill>
                <a:srgbClr val="96C461"/>
              </a:solidFill>
              <a:latin typeface="Dutch801 XBd BT" panose="02020903060505020304" pitchFamily="18" charset="0"/>
            </a:endParaRPr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-163287" y="0"/>
            <a:ext cx="6175829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288144" y="0"/>
            <a:ext cx="6429829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634343" y="0"/>
            <a:ext cx="6437086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4054929" y="0"/>
            <a:ext cx="6353628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0" name="Ábra 19" descr="Könyvek egyszínű kitöltéssel">
            <a:extLst>
              <a:ext uri="{FF2B5EF4-FFF2-40B4-BE49-F238E27FC236}">
                <a16:creationId xmlns:a16="http://schemas.microsoft.com/office/drawing/2014/main" id="{DC5AB2D5-8D14-4935-93D7-F952A5E0590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4726" y="3503327"/>
            <a:ext cx="928688" cy="928688"/>
          </a:xfrm>
          <a:prstGeom prst="rect">
            <a:avLst/>
          </a:prstGeom>
        </p:spPr>
      </p:pic>
      <p:pic>
        <p:nvPicPr>
          <p:cNvPr id="21" name="Ábra 20" descr="Iskola egyszínű kitöltéssel">
            <a:extLst>
              <a:ext uri="{FF2B5EF4-FFF2-40B4-BE49-F238E27FC236}">
                <a16:creationId xmlns:a16="http://schemas.microsoft.com/office/drawing/2014/main" id="{02E0850E-BAB3-474F-AD76-8923761449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91313" y="489515"/>
            <a:ext cx="1037772" cy="1037772"/>
          </a:xfrm>
          <a:prstGeom prst="rect">
            <a:avLst/>
          </a:prstGeom>
        </p:spPr>
      </p:pic>
      <p:pic>
        <p:nvPicPr>
          <p:cNvPr id="22" name="Ábra 21" descr="Felhasználó egyszínű kitöltéssel">
            <a:extLst>
              <a:ext uri="{FF2B5EF4-FFF2-40B4-BE49-F238E27FC236}">
                <a16:creationId xmlns:a16="http://schemas.microsoft.com/office/drawing/2014/main" id="{5D96205E-B8FB-4729-997D-CDF0D1180D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89614" y="1903139"/>
            <a:ext cx="1079587" cy="1079587"/>
          </a:xfrm>
          <a:prstGeom prst="rect">
            <a:avLst/>
          </a:prstGeom>
        </p:spPr>
      </p:pic>
      <p:pic>
        <p:nvPicPr>
          <p:cNvPr id="23" name="Ábra 22" descr="Koccintás egyszínű kitöltéssel">
            <a:extLst>
              <a:ext uri="{FF2B5EF4-FFF2-40B4-BE49-F238E27FC236}">
                <a16:creationId xmlns:a16="http://schemas.microsoft.com/office/drawing/2014/main" id="{598D6D5E-1E29-4AF6-9B8F-F12F9414F34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9135" y="4957792"/>
            <a:ext cx="1014698" cy="1014698"/>
          </a:xfrm>
          <a:prstGeom prst="rect">
            <a:avLst/>
          </a:prstGeom>
        </p:spPr>
      </p:pic>
      <p:pic>
        <p:nvPicPr>
          <p:cNvPr id="24" name="Ábra 23" descr="Iskola egyszínű kitöltéssel">
            <a:extLst>
              <a:ext uri="{FF2B5EF4-FFF2-40B4-BE49-F238E27FC236}">
                <a16:creationId xmlns:a16="http://schemas.microsoft.com/office/drawing/2014/main" id="{9FAADCE5-CBCD-4C25-B6CC-5E64EACEA91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29384" y="3732320"/>
            <a:ext cx="1037772" cy="103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38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312" y="4276165"/>
            <a:ext cx="6033676" cy="2393576"/>
          </a:xfrm>
        </p:spPr>
        <p:txBody>
          <a:bodyPr>
            <a:noAutofit/>
          </a:bodyPr>
          <a:lstStyle/>
          <a:p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„Mit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finanzieller Unterstützung der Europäischen Union. Die geäußerten Ansichten und Meinungen entsprechen jedoch ausschließlich denen der Autor*innen und spiegeln nicht notwendigerweise die der Europäischen Union oder der Tempus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Közalapítvány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 wider. Weder die Europäische Union noch die fördernde Stelle können dafür verantwortlich gemacht werden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.“</a:t>
            </a:r>
            <a: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Projektnummer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; 2023-2-HU01-KA220-SCH-000169980</a:t>
            </a:r>
            <a:r>
              <a:rPr lang="hu-HU" sz="1800" dirty="0">
                <a:latin typeface="Dutch801 XBd BT" panose="02020903060505020304" pitchFamily="18" charset="0"/>
              </a:rPr>
              <a:t/>
            </a:r>
            <a:br>
              <a:rPr lang="hu-HU" sz="1800" dirty="0">
                <a:latin typeface="Dutch801 XBd BT" panose="02020903060505020304" pitchFamily="18" charset="0"/>
              </a:rPr>
            </a:br>
            <a:endParaRPr lang="hu-HU" sz="1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678C4B-C6D5-4379-86CD-6A8002A03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844799"/>
            <a:ext cx="5257800" cy="100148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hu-HU" sz="3600" b="0" i="0" dirty="0" smtClean="0">
              <a:solidFill>
                <a:schemeClr val="accent6">
                  <a:lumMod val="50000"/>
                </a:schemeClr>
              </a:solidFill>
              <a:effectLst/>
              <a:latin typeface="Dutch801 XBd BT" panose="02020903060505020304" pitchFamily="18" charset="0"/>
            </a:endParaRPr>
          </a:p>
          <a:p>
            <a:pPr marL="0" indent="0" algn="ctr">
              <a:buNone/>
            </a:pPr>
            <a:r>
              <a:rPr lang="de-DE" sz="36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Erstellt</a:t>
            </a:r>
            <a:r>
              <a:rPr lang="hu-HU" sz="3600" b="0" i="0" dirty="0" smtClean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de-DE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von Vivien </a:t>
            </a:r>
            <a:r>
              <a:rPr lang="de-DE" sz="36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Mudri</a:t>
            </a:r>
            <a:r>
              <a:rPr lang="de-DE" sz="36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 und Zita Veres</a:t>
            </a:r>
            <a:endParaRPr lang="hu-HU" sz="3600" dirty="0">
              <a:solidFill>
                <a:schemeClr val="accent6">
                  <a:lumMod val="50000"/>
                </a:schemeClr>
              </a:solidFill>
              <a:latin typeface="Dutch801 XBd BT" panose="02020903060505020304" pitchFamily="18" charset="0"/>
            </a:endParaRPr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-163287" y="0"/>
            <a:ext cx="6175829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288144" y="0"/>
            <a:ext cx="6429829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634343" y="0"/>
            <a:ext cx="6437086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4054929" y="0"/>
            <a:ext cx="6353628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13" name="Ábra 12" descr="Könyvek egyszínű kitöltéssel">
            <a:extLst>
              <a:ext uri="{FF2B5EF4-FFF2-40B4-BE49-F238E27FC236}">
                <a16:creationId xmlns:a16="http://schemas.microsoft.com/office/drawing/2014/main" id="{13F47B93-933E-4062-AEE2-A86B87113C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4726" y="3503327"/>
            <a:ext cx="928688" cy="928688"/>
          </a:xfrm>
          <a:prstGeom prst="rect">
            <a:avLst/>
          </a:prstGeom>
        </p:spPr>
      </p:pic>
      <p:pic>
        <p:nvPicPr>
          <p:cNvPr id="19" name="Ábra 18" descr="Iskola egyszínű kitöltéssel">
            <a:extLst>
              <a:ext uri="{FF2B5EF4-FFF2-40B4-BE49-F238E27FC236}">
                <a16:creationId xmlns:a16="http://schemas.microsoft.com/office/drawing/2014/main" id="{4888286B-6153-4059-BF4F-2FB3D5C91FB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1313" y="489515"/>
            <a:ext cx="1037772" cy="1037772"/>
          </a:xfrm>
          <a:prstGeom prst="rect">
            <a:avLst/>
          </a:prstGeom>
        </p:spPr>
      </p:pic>
      <p:pic>
        <p:nvPicPr>
          <p:cNvPr id="20" name="Ábra 19" descr="Felhasználó egyszínű kitöltéssel">
            <a:extLst>
              <a:ext uri="{FF2B5EF4-FFF2-40B4-BE49-F238E27FC236}">
                <a16:creationId xmlns:a16="http://schemas.microsoft.com/office/drawing/2014/main" id="{7A3A3A88-1FAD-45F2-A8E7-8F53FB3D4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9614" y="1903139"/>
            <a:ext cx="1079587" cy="1079587"/>
          </a:xfrm>
          <a:prstGeom prst="rect">
            <a:avLst/>
          </a:prstGeom>
        </p:spPr>
      </p:pic>
      <p:pic>
        <p:nvPicPr>
          <p:cNvPr id="22" name="Ábra 21" descr="Koccintás egyszínű kitöltéssel">
            <a:extLst>
              <a:ext uri="{FF2B5EF4-FFF2-40B4-BE49-F238E27FC236}">
                <a16:creationId xmlns:a16="http://schemas.microsoft.com/office/drawing/2014/main" id="{39E14E21-01A9-44DA-A22C-B8C71482E09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9135" y="4957792"/>
            <a:ext cx="1014698" cy="10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843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" name="Tartalom helye 19" descr="Férfi egyszínű kitöltéssel">
            <a:extLst>
              <a:ext uri="{FF2B5EF4-FFF2-40B4-BE49-F238E27FC236}">
                <a16:creationId xmlns:a16="http://schemas.microsoft.com/office/drawing/2014/main" id="{BC66419E-3B2B-4DEA-BC14-6F65F166F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0" y="0"/>
            <a:ext cx="14619516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288144" y="0"/>
            <a:ext cx="6429829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634343" y="0"/>
            <a:ext cx="6437086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4054929" y="0"/>
            <a:ext cx="6353628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DFD0D47B-656F-47D7-8A34-D8E715135EA2}"/>
              </a:ext>
            </a:extLst>
          </p:cNvPr>
          <p:cNvSpPr txBox="1"/>
          <p:nvPr/>
        </p:nvSpPr>
        <p:spPr>
          <a:xfrm>
            <a:off x="4633597" y="323549"/>
            <a:ext cx="61341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hu-HU" sz="4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Die</a:t>
            </a:r>
            <a:r>
              <a:rPr lang="hu-HU" sz="40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hu-HU" sz="4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älteste</a:t>
            </a:r>
            <a:r>
              <a:rPr lang="hu-HU" sz="40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hu-HU" sz="4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Schule</a:t>
            </a:r>
            <a:r>
              <a:rPr lang="hu-HU" sz="40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 in </a:t>
            </a:r>
            <a:r>
              <a:rPr lang="hu-HU" sz="4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der</a:t>
            </a:r>
            <a:r>
              <a:rPr lang="hu-HU" sz="40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hu-HU" sz="4000" b="0" i="0" dirty="0" err="1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Stadt</a:t>
            </a:r>
            <a:endParaRPr lang="de-DE" sz="4000" b="0" i="0" dirty="0">
              <a:solidFill>
                <a:schemeClr val="accent6">
                  <a:lumMod val="50000"/>
                </a:schemeClr>
              </a:solidFill>
              <a:effectLst/>
              <a:latin typeface="Dutch801 XBd BT" panose="02020903060505020304" pitchFamily="18" charset="0"/>
            </a:endParaRPr>
          </a:p>
          <a:p>
            <a:pPr algn="ctr"/>
            <a:r>
              <a:rPr lang="de-DE" sz="40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/>
            </a:r>
            <a:br>
              <a:rPr lang="de-DE" sz="40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</a:br>
            <a:endParaRPr lang="hu-HU" sz="4000" dirty="0">
              <a:solidFill>
                <a:schemeClr val="accent6">
                  <a:lumMod val="50000"/>
                </a:schemeClr>
              </a:solidFill>
              <a:latin typeface="Dutch801 XBd BT" panose="020209030605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8A4DEBF-1637-44F7-B49A-DC2895AAD2A7}"/>
              </a:ext>
            </a:extLst>
          </p:cNvPr>
          <p:cNvSpPr txBox="1"/>
          <p:nvPr/>
        </p:nvSpPr>
        <p:spPr>
          <a:xfrm>
            <a:off x="5268685" y="1877524"/>
            <a:ext cx="4422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Professorenschule</a:t>
            </a:r>
            <a:endParaRPr lang="hu-HU" sz="2400" b="0" i="0" dirty="0">
              <a:solidFill>
                <a:schemeClr val="accent6">
                  <a:lumMod val="50000"/>
                </a:schemeClr>
              </a:solidFill>
              <a:effectLst/>
              <a:latin typeface="Dutch801 XBd BT" panose="02020903060505020304" pitchFamily="18" charset="0"/>
            </a:endParaRPr>
          </a:p>
          <a:p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1806 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gegründet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400" b="0" i="0" dirty="0">
              <a:solidFill>
                <a:schemeClr val="accent6">
                  <a:lumMod val="50000"/>
                </a:schemeClr>
              </a:solidFill>
              <a:effectLst/>
              <a:latin typeface="Dutch801 XBd BT" panose="020209030605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chemeClr val="accent6">
                    <a:lumMod val="50000"/>
                  </a:schemeClr>
                </a:solidFill>
                <a:effectLst/>
                <a:latin typeface="Dutch801 XBd BT" panose="02020903060505020304" pitchFamily="18" charset="0"/>
              </a:rPr>
              <a:t>Hauptgebäude </a:t>
            </a:r>
            <a:endParaRPr lang="hu-HU" sz="2400" b="0" i="0" dirty="0">
              <a:solidFill>
                <a:schemeClr val="accent6">
                  <a:lumMod val="50000"/>
                </a:schemeClr>
              </a:solidFill>
              <a:effectLst/>
              <a:latin typeface="Dutch801 XBd BT" panose="02020903060505020304" pitchFamily="18" charset="0"/>
            </a:endParaRPr>
          </a:p>
          <a:p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Die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erste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400" dirty="0" err="1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Abiturprüfung</a:t>
            </a:r>
            <a:r>
              <a:rPr lang="hu-HU" sz="2400" dirty="0">
                <a:solidFill>
                  <a:schemeClr val="accent6">
                    <a:lumMod val="50000"/>
                  </a:schemeClr>
                </a:solidFill>
                <a:latin typeface="Dutch801 XBd BT" panose="02020903060505020304" pitchFamily="18" charset="0"/>
              </a:rPr>
              <a:t> 1888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6E39715-F3CC-46BC-A2FE-2CA5A9C63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85" y="4074549"/>
            <a:ext cx="3256279" cy="2251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Ábra 18" descr="Könyvek egyszínű kitöltéssel">
            <a:extLst>
              <a:ext uri="{FF2B5EF4-FFF2-40B4-BE49-F238E27FC236}">
                <a16:creationId xmlns:a16="http://schemas.microsoft.com/office/drawing/2014/main" id="{DDBFB0C7-F0AA-4A4B-A53F-14B2CB906A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4726" y="3503327"/>
            <a:ext cx="928688" cy="928688"/>
          </a:xfrm>
          <a:prstGeom prst="rect">
            <a:avLst/>
          </a:prstGeom>
        </p:spPr>
      </p:pic>
      <p:pic>
        <p:nvPicPr>
          <p:cNvPr id="22" name="Ábra 21" descr="Felhasználó egyszínű kitöltéssel">
            <a:extLst>
              <a:ext uri="{FF2B5EF4-FFF2-40B4-BE49-F238E27FC236}">
                <a16:creationId xmlns:a16="http://schemas.microsoft.com/office/drawing/2014/main" id="{45F8E329-EE25-43B1-805F-444E74488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89614" y="1903139"/>
            <a:ext cx="1079587" cy="1079587"/>
          </a:xfrm>
          <a:prstGeom prst="rect">
            <a:avLst/>
          </a:prstGeom>
        </p:spPr>
      </p:pic>
      <p:pic>
        <p:nvPicPr>
          <p:cNvPr id="24" name="Ábra 23" descr="Koccintás egyszínű kitöltéssel">
            <a:extLst>
              <a:ext uri="{FF2B5EF4-FFF2-40B4-BE49-F238E27FC236}">
                <a16:creationId xmlns:a16="http://schemas.microsoft.com/office/drawing/2014/main" id="{B391E695-C5D9-427F-8F9C-8A4D27BD33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9135" y="4957792"/>
            <a:ext cx="1014698" cy="1014698"/>
          </a:xfrm>
          <a:prstGeom prst="rect">
            <a:avLst/>
          </a:prstGeom>
        </p:spPr>
      </p:pic>
      <p:pic>
        <p:nvPicPr>
          <p:cNvPr id="25" name="Ábra 24" descr="Iskola egyszínű kitöltéssel">
            <a:extLst>
              <a:ext uri="{FF2B5EF4-FFF2-40B4-BE49-F238E27FC236}">
                <a16:creationId xmlns:a16="http://schemas.microsoft.com/office/drawing/2014/main" id="{F02FF287-025C-4692-8216-21D6A55ACD4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48336" y="4840484"/>
            <a:ext cx="1037772" cy="103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626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678C4B-C6D5-4379-86CD-6A8002A0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-163287" y="0"/>
            <a:ext cx="14619516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130301" y="0"/>
            <a:ext cx="16455573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634343" y="0"/>
            <a:ext cx="6437086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4054929" y="0"/>
            <a:ext cx="6353628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0E1AF1AC-8AA2-412E-A1B9-F8E7E6D301BF}"/>
              </a:ext>
            </a:extLst>
          </p:cNvPr>
          <p:cNvSpPr txBox="1"/>
          <p:nvPr/>
        </p:nvSpPr>
        <p:spPr>
          <a:xfrm>
            <a:off x="4125752" y="531924"/>
            <a:ext cx="454297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Der</a:t>
            </a:r>
            <a:r>
              <a:rPr lang="hu-HU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hu-HU" sz="40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Namensgeber</a:t>
            </a:r>
            <a:r>
              <a:rPr lang="hu-HU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 Lajos Kossuth</a:t>
            </a:r>
          </a:p>
          <a:p>
            <a:endParaRPr lang="hu-HU" sz="5400" dirty="0">
              <a:solidFill>
                <a:schemeClr val="accent6">
                  <a:lumMod val="75000"/>
                </a:schemeClr>
              </a:solidFill>
              <a:latin typeface="Dutch801 XBd BT" panose="020209030605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EF8ECDD-CCA4-4166-8205-7B00F6010975}"/>
              </a:ext>
            </a:extLst>
          </p:cNvPr>
          <p:cNvSpPr txBox="1"/>
          <p:nvPr/>
        </p:nvSpPr>
        <p:spPr>
          <a:xfrm>
            <a:off x="4294188" y="2066728"/>
            <a:ext cx="31432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Kossuth war ein bedeutender </a:t>
            </a:r>
            <a:r>
              <a:rPr lang="hu-HU" sz="24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Anf</a:t>
            </a:r>
            <a:r>
              <a:rPr lang="de-DE" sz="24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ührer</a:t>
            </a:r>
            <a:r>
              <a:rPr lang="de-DE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 der Revolution und </a:t>
            </a:r>
            <a:r>
              <a:rPr lang="hu-HU" sz="24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des</a:t>
            </a:r>
            <a:r>
              <a:rPr lang="hu-HU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de-DE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Freiheitskampf</a:t>
            </a:r>
            <a:r>
              <a:rPr lang="hu-HU" sz="2400" dirty="0">
                <a:solidFill>
                  <a:schemeClr val="accent6">
                    <a:lumMod val="75000"/>
                  </a:schemeClr>
                </a:solidFill>
                <a:latin typeface="Dutch801 XBd BT" panose="02020903060505020304" pitchFamily="18" charset="0"/>
              </a:rPr>
              <a:t>es 1848/49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  <a:latin typeface="Dutch801 XBd BT" panose="020209030605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Dutch801 XBd BT" panose="02020903060505020304" pitchFamily="18" charset="0"/>
              </a:rPr>
              <a:t>Sein handgeschriebener Brief hängt an der Wand des Direktorzimmers.</a:t>
            </a:r>
            <a:endParaRPr lang="hu-HU" sz="2400" b="0" i="0" dirty="0">
              <a:solidFill>
                <a:schemeClr val="accent6">
                  <a:lumMod val="75000"/>
                </a:schemeClr>
              </a:solidFill>
              <a:effectLst/>
              <a:latin typeface="Dutch801 XBd BT" panose="020209030605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accent6">
                  <a:lumMod val="75000"/>
                </a:schemeClr>
              </a:solidFill>
              <a:latin typeface="Dutch801 XBd BT" panose="02020903060505020304" pitchFamily="18" charset="0"/>
            </a:endParaRPr>
          </a:p>
        </p:txBody>
      </p:sp>
      <p:pic>
        <p:nvPicPr>
          <p:cNvPr id="3074" name="Picture 2" descr="Kossuth Lajos idézetek">
            <a:extLst>
              <a:ext uri="{FF2B5EF4-FFF2-40B4-BE49-F238E27FC236}">
                <a16:creationId xmlns:a16="http://schemas.microsoft.com/office/drawing/2014/main" id="{DDA8F511-C8B2-4E73-91FB-C19F1C481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999" y="2009268"/>
            <a:ext cx="2685249" cy="3654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Ábra 18" descr="Könyvek egyszínű kitöltéssel">
            <a:extLst>
              <a:ext uri="{FF2B5EF4-FFF2-40B4-BE49-F238E27FC236}">
                <a16:creationId xmlns:a16="http://schemas.microsoft.com/office/drawing/2014/main" id="{5B61B8BA-453E-4305-95C7-359591412A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4726" y="3503327"/>
            <a:ext cx="928688" cy="928688"/>
          </a:xfrm>
          <a:prstGeom prst="rect">
            <a:avLst/>
          </a:prstGeom>
        </p:spPr>
      </p:pic>
      <p:pic>
        <p:nvPicPr>
          <p:cNvPr id="20" name="Ábra 19" descr="Koccintás egyszínű kitöltéssel">
            <a:extLst>
              <a:ext uri="{FF2B5EF4-FFF2-40B4-BE49-F238E27FC236}">
                <a16:creationId xmlns:a16="http://schemas.microsoft.com/office/drawing/2014/main" id="{D5339BD6-F58D-409B-9384-53AB8755DF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135" y="4957792"/>
            <a:ext cx="1014698" cy="1014698"/>
          </a:xfrm>
          <a:prstGeom prst="rect">
            <a:avLst/>
          </a:prstGeom>
        </p:spPr>
      </p:pic>
      <p:pic>
        <p:nvPicPr>
          <p:cNvPr id="21" name="Ábra 20" descr="Felhasználó egyszínű kitöltéssel">
            <a:extLst>
              <a:ext uri="{FF2B5EF4-FFF2-40B4-BE49-F238E27FC236}">
                <a16:creationId xmlns:a16="http://schemas.microsoft.com/office/drawing/2014/main" id="{8EAF3640-266E-4C9C-A0D2-40B052D53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34555" y="914484"/>
            <a:ext cx="1079587" cy="107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482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" name="Tartalom helye 19" descr="Koccintás egyszínű kitöltéssel">
            <a:extLst>
              <a:ext uri="{FF2B5EF4-FFF2-40B4-BE49-F238E27FC236}">
                <a16:creationId xmlns:a16="http://schemas.microsoft.com/office/drawing/2014/main" id="{AEF80CCB-7917-4112-850A-F800F278B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-163287" y="0"/>
            <a:ext cx="14619516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288145" y="0"/>
            <a:ext cx="16455573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634343" y="0"/>
            <a:ext cx="18817772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3915230" y="0"/>
            <a:ext cx="20615729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5BAD867D-0CF6-47DA-91E1-3F978B3E8A68}"/>
              </a:ext>
            </a:extLst>
          </p:cNvPr>
          <p:cNvSpPr txBox="1"/>
          <p:nvPr/>
        </p:nvSpPr>
        <p:spPr>
          <a:xfrm>
            <a:off x="1240971" y="365125"/>
            <a:ext cx="8915400" cy="3284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AEE3457B-02E7-462E-88E6-179A7D7DDD24}"/>
              </a:ext>
            </a:extLst>
          </p:cNvPr>
          <p:cNvSpPr txBox="1"/>
          <p:nvPr/>
        </p:nvSpPr>
        <p:spPr>
          <a:xfrm>
            <a:off x="-38977" y="365125"/>
            <a:ext cx="7628782" cy="38779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  <a:p>
            <a:pPr algn="ctr"/>
            <a:r>
              <a:rPr lang="de-DE" sz="4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Schulleben</a:t>
            </a:r>
            <a:endParaRPr lang="de-DE" sz="40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  <a:p>
            <a:pPr algn="ctr"/>
            <a:endParaRPr lang="de-DE" sz="44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de-DE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Rund 6</a:t>
            </a:r>
            <a:r>
              <a:rPr lang="hu-H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00 </a:t>
            </a:r>
            <a:r>
              <a:rPr lang="hu-HU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Schülerinnen</a:t>
            </a:r>
            <a:r>
              <a:rPr lang="hu-H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und </a:t>
            </a:r>
            <a:r>
              <a:rPr lang="hu-HU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Schüler</a:t>
            </a:r>
            <a:r>
              <a:rPr lang="hu-H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; 50 </a:t>
            </a:r>
            <a:r>
              <a:rPr lang="hu-HU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Lehrkr</a:t>
            </a:r>
            <a:r>
              <a:rPr lang="de-DE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äfte</a:t>
            </a:r>
            <a:endParaRPr lang="de-DE" sz="28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de-DE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4 </a:t>
            </a:r>
            <a:r>
              <a:rPr lang="de-DE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Gebä</a:t>
            </a:r>
            <a:r>
              <a:rPr lang="hu-HU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ude</a:t>
            </a:r>
            <a:endParaRPr lang="hu-HU" sz="28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de-DE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Fachräume</a:t>
            </a:r>
            <a:r>
              <a:rPr lang="hu-H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, </a:t>
            </a:r>
            <a:r>
              <a:rPr lang="hu-HU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Sportpl</a:t>
            </a:r>
            <a:r>
              <a:rPr lang="de-DE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ätze</a:t>
            </a:r>
          </a:p>
          <a:p>
            <a:pPr marL="342900" indent="-342900">
              <a:buFontTx/>
              <a:buChar char="-"/>
            </a:pPr>
            <a:r>
              <a:rPr lang="de-DE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Schulbibliothek, Festsaal</a:t>
            </a:r>
            <a:endParaRPr lang="hu-HU" sz="28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</p:txBody>
      </p:sp>
      <p:pic>
        <p:nvPicPr>
          <p:cNvPr id="25" name="Ábra 24" descr="Koccintás egyszínű kitöltéssel">
            <a:extLst>
              <a:ext uri="{FF2B5EF4-FFF2-40B4-BE49-F238E27FC236}">
                <a16:creationId xmlns:a16="http://schemas.microsoft.com/office/drawing/2014/main" id="{86C95753-4DE0-4BF4-9261-BF5CA2899A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2590" y="1093502"/>
            <a:ext cx="1014698" cy="101469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2D7AF8A-1549-43AE-8703-3D90B019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89" y="2759364"/>
            <a:ext cx="5658448" cy="3182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641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-163287" y="0"/>
            <a:ext cx="14619516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288145" y="0"/>
            <a:ext cx="16455573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039257" y="0"/>
            <a:ext cx="18817772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4054929" y="0"/>
            <a:ext cx="6353628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0514AE79-D99C-42A3-BF21-AFB67CB1366E}"/>
              </a:ext>
            </a:extLst>
          </p:cNvPr>
          <p:cNvSpPr txBox="1"/>
          <p:nvPr/>
        </p:nvSpPr>
        <p:spPr>
          <a:xfrm>
            <a:off x="2772836" y="503927"/>
            <a:ext cx="6357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0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Fächer</a:t>
            </a:r>
            <a:r>
              <a:rPr lang="hu-HU" sz="40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 in </a:t>
            </a:r>
            <a:r>
              <a:rPr lang="hu-HU" sz="4000" b="0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erhöhter</a:t>
            </a:r>
            <a:r>
              <a:rPr lang="hu-HU" sz="40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hu-HU" sz="4000" b="0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Stundenzahl</a:t>
            </a:r>
            <a:endParaRPr lang="hu-HU" sz="4000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E72149D-59A7-4CC3-956C-2A8FF8AF94A7}"/>
              </a:ext>
            </a:extLst>
          </p:cNvPr>
          <p:cNvSpPr txBox="1"/>
          <p:nvPr/>
        </p:nvSpPr>
        <p:spPr>
          <a:xfrm>
            <a:off x="1644509" y="1715915"/>
            <a:ext cx="37301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1</a:t>
            </a:r>
          </a:p>
          <a:p>
            <a:pPr algn="ctr"/>
            <a:r>
              <a:rPr lang="de-DE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Sprache</a:t>
            </a:r>
            <a:r>
              <a:rPr lang="hu-HU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:</a:t>
            </a:r>
          </a:p>
          <a:p>
            <a:pPr algn="ctr"/>
            <a:r>
              <a:rPr lang="de-DE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Englisch, Deutsch, Italienisch, Französisch</a:t>
            </a:r>
            <a:r>
              <a:rPr lang="hu-HU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, </a:t>
            </a:r>
            <a:r>
              <a:rPr lang="hu-HU" b="0" i="0" dirty="0" err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Russisch</a:t>
            </a:r>
            <a:endParaRPr lang="hu-HU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Dutch801 XBd BT" panose="02020903060505020304" pitchFamily="18" charset="0"/>
            </a:endParaRPr>
          </a:p>
          <a:p>
            <a:endParaRPr lang="hu-HU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A215B405-6255-4E79-ACC3-AD22CF8698B5}"/>
              </a:ext>
            </a:extLst>
          </p:cNvPr>
          <p:cNvSpPr txBox="1"/>
          <p:nvPr/>
        </p:nvSpPr>
        <p:spPr>
          <a:xfrm>
            <a:off x="6480936" y="1690688"/>
            <a:ext cx="3852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2</a:t>
            </a:r>
          </a:p>
          <a:p>
            <a:pPr algn="ctr"/>
            <a:r>
              <a:rPr lang="de-DE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Naturwissenschaft </a:t>
            </a:r>
            <a:endParaRPr lang="hu-HU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Dutch801 XBd BT" panose="02020903060505020304" pitchFamily="18" charset="0"/>
            </a:endParaRPr>
          </a:p>
          <a:p>
            <a:pPr algn="ctr"/>
            <a:r>
              <a:rPr lang="de-DE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Mathematik-Physik, Biologie-Chemie Geographie </a:t>
            </a:r>
            <a:endParaRPr lang="hu-HU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Dutch801 XBd BT" panose="02020903060505020304" pitchFamily="18" charset="0"/>
            </a:endParaRPr>
          </a:p>
          <a:p>
            <a:pPr algn="ctr"/>
            <a:endParaRPr lang="hu-HU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2FBA1D89-0DFC-456E-B66E-BEE2BDF41B82}"/>
              </a:ext>
            </a:extLst>
          </p:cNvPr>
          <p:cNvSpPr txBox="1"/>
          <p:nvPr/>
        </p:nvSpPr>
        <p:spPr>
          <a:xfrm>
            <a:off x="1479769" y="4396443"/>
            <a:ext cx="38528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3 </a:t>
            </a:r>
          </a:p>
          <a:p>
            <a:pPr algn="ctr"/>
            <a:r>
              <a:rPr lang="de-DE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Medien</a:t>
            </a:r>
            <a:endParaRPr lang="hu-HU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Dutch801 XBd BT" panose="02020903060505020304" pitchFamily="18" charset="0"/>
            </a:endParaRPr>
          </a:p>
          <a:p>
            <a:pPr algn="ctr"/>
            <a:r>
              <a:rPr lang="de-DE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Medien-Informatik</a:t>
            </a:r>
            <a:endParaRPr lang="hu-HU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Dutch801 XBd BT" panose="02020903060505020304" pitchFamily="18" charset="0"/>
            </a:endParaRPr>
          </a:p>
          <a:p>
            <a:pPr algn="ctr"/>
            <a:endParaRPr lang="hu-HU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915FC3C-C62F-45B3-9E03-524CF716DD14}"/>
              </a:ext>
            </a:extLst>
          </p:cNvPr>
          <p:cNvSpPr txBox="1"/>
          <p:nvPr/>
        </p:nvSpPr>
        <p:spPr>
          <a:xfrm>
            <a:off x="6480936" y="4447993"/>
            <a:ext cx="405598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4</a:t>
            </a:r>
            <a:r>
              <a:rPr lang="de-DE" sz="4000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 -5</a:t>
            </a:r>
            <a:endParaRPr lang="hu-HU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  <a:p>
            <a:pPr algn="ctr"/>
            <a:r>
              <a:rPr lang="hu-HU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Dutch801 XBd BT" panose="02020903060505020304" pitchFamily="18" charset="0"/>
              </a:rPr>
              <a:t>Allgemein</a:t>
            </a:r>
            <a:r>
              <a:rPr lang="hu-HU" dirty="0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e </a:t>
            </a:r>
            <a:r>
              <a:rPr lang="hu-HU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utch801 XBd BT" panose="02020903060505020304" pitchFamily="18" charset="0"/>
              </a:rPr>
              <a:t>Bildung</a:t>
            </a:r>
            <a:endParaRPr lang="hu-HU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  <a:p>
            <a:pPr algn="ctr"/>
            <a:endParaRPr lang="hu-HU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  <a:p>
            <a:pPr algn="ctr"/>
            <a:endParaRPr lang="hu-HU" dirty="0">
              <a:solidFill>
                <a:schemeClr val="accent6">
                  <a:lumMod val="60000"/>
                  <a:lumOff val="40000"/>
                </a:schemeClr>
              </a:solidFill>
              <a:latin typeface="Dutch801 XBd BT" panose="02020903060505020304" pitchFamily="18" charset="0"/>
            </a:endParaRPr>
          </a:p>
        </p:txBody>
      </p:sp>
      <p:pic>
        <p:nvPicPr>
          <p:cNvPr id="24" name="Tartalom helye 23" descr="Könyvek egyszínű kitöltéssel">
            <a:extLst>
              <a:ext uri="{FF2B5EF4-FFF2-40B4-BE49-F238E27FC236}">
                <a16:creationId xmlns:a16="http://schemas.microsoft.com/office/drawing/2014/main" id="{30E70E00-F6E0-4E95-A58A-36E3FD010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2394" y="3262256"/>
            <a:ext cx="914400" cy="914400"/>
          </a:xfrm>
        </p:spPr>
      </p:pic>
      <p:pic>
        <p:nvPicPr>
          <p:cNvPr id="26" name="Ábra 25" descr="Serleg egyszínű kitöltéssel">
            <a:extLst>
              <a:ext uri="{FF2B5EF4-FFF2-40B4-BE49-F238E27FC236}">
                <a16:creationId xmlns:a16="http://schemas.microsoft.com/office/drawing/2014/main" id="{392E493C-C7C5-4D39-958A-67D582C76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0174" y="3105716"/>
            <a:ext cx="1099009" cy="1099009"/>
          </a:xfrm>
          <a:prstGeom prst="rect">
            <a:avLst/>
          </a:prstGeom>
        </p:spPr>
      </p:pic>
      <p:pic>
        <p:nvPicPr>
          <p:cNvPr id="28" name="Ábra 27" descr="Számítógép egyszínű kitöltéssel">
            <a:extLst>
              <a:ext uri="{FF2B5EF4-FFF2-40B4-BE49-F238E27FC236}">
                <a16:creationId xmlns:a16="http://schemas.microsoft.com/office/drawing/2014/main" id="{D8EF6B03-1F83-4DDA-A3EC-0DB3F2352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14655" y="5547079"/>
            <a:ext cx="1158536" cy="1158536"/>
          </a:xfrm>
          <a:prstGeom prst="rect">
            <a:avLst/>
          </a:prstGeom>
        </p:spPr>
      </p:pic>
      <p:pic>
        <p:nvPicPr>
          <p:cNvPr id="30" name="Ábra 29" descr="Tanterem egyszínű kitöltéssel">
            <a:extLst>
              <a:ext uri="{FF2B5EF4-FFF2-40B4-BE49-F238E27FC236}">
                <a16:creationId xmlns:a16="http://schemas.microsoft.com/office/drawing/2014/main" id="{91B04908-CC48-4E5B-A927-01B81DD48D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34775" y="5398100"/>
            <a:ext cx="1068208" cy="1068208"/>
          </a:xfrm>
          <a:prstGeom prst="rect">
            <a:avLst/>
          </a:prstGeom>
        </p:spPr>
      </p:pic>
      <p:pic>
        <p:nvPicPr>
          <p:cNvPr id="25" name="Ábra 24" descr="Koccintás egyszínű kitöltéssel">
            <a:extLst>
              <a:ext uri="{FF2B5EF4-FFF2-40B4-BE49-F238E27FC236}">
                <a16:creationId xmlns:a16="http://schemas.microsoft.com/office/drawing/2014/main" id="{BF7A107F-3F80-4167-A3FC-9E6FF23EB7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9135" y="4957792"/>
            <a:ext cx="1014698" cy="10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41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" name="Tartalom helye 19" descr="Koccintás egyszínű kitöltéssel">
            <a:extLst>
              <a:ext uri="{FF2B5EF4-FFF2-40B4-BE49-F238E27FC236}">
                <a16:creationId xmlns:a16="http://schemas.microsoft.com/office/drawing/2014/main" id="{AEF80CCB-7917-4112-850A-F800F278B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-163287" y="0"/>
            <a:ext cx="14619516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288145" y="0"/>
            <a:ext cx="16455573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634343" y="0"/>
            <a:ext cx="18817772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3858080" y="15137"/>
            <a:ext cx="20615729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83E81E-B9A1-4EF5-AA2C-A636EF9E5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7" y="255300"/>
            <a:ext cx="4142500" cy="623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7E7BE1E-6AD9-4BF2-8EB5-11E53B16DB31}"/>
              </a:ext>
            </a:extLst>
          </p:cNvPr>
          <p:cNvSpPr txBox="1"/>
          <p:nvPr/>
        </p:nvSpPr>
        <p:spPr>
          <a:xfrm>
            <a:off x="5336781" y="1667653"/>
            <a:ext cx="3976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Glaubensleben</a:t>
            </a:r>
            <a:endParaRPr lang="hu-HU" sz="36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AC889453-9D38-4C01-AC49-9DABEDC169E0}"/>
              </a:ext>
            </a:extLst>
          </p:cNvPr>
          <p:cNvSpPr txBox="1"/>
          <p:nvPr/>
        </p:nvSpPr>
        <p:spPr>
          <a:xfrm>
            <a:off x="5513191" y="3120182"/>
            <a:ext cx="4754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Andacht</a:t>
            </a:r>
            <a:r>
              <a:rPr lang="hu-H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in </a:t>
            </a:r>
            <a:r>
              <a:rPr lang="hu-HU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der</a:t>
            </a:r>
            <a:r>
              <a:rPr lang="hu-H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320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Evangelischen</a:t>
            </a:r>
            <a:r>
              <a:rPr lang="hu-HU" sz="280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Kirche</a:t>
            </a:r>
            <a:r>
              <a:rPr lang="hu-H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8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Zwei</a:t>
            </a:r>
            <a:r>
              <a:rPr lang="hu-H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Stunden</a:t>
            </a:r>
            <a:r>
              <a:rPr lang="hu-H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Religion pro </a:t>
            </a:r>
            <a:r>
              <a:rPr lang="hu-HU" sz="28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Woche</a:t>
            </a:r>
            <a:r>
              <a:rPr lang="hu-HU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37204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" name="Tartalom helye 19" descr="Koccintás egyszínű kitöltéssel">
            <a:extLst>
              <a:ext uri="{FF2B5EF4-FFF2-40B4-BE49-F238E27FC236}">
                <a16:creationId xmlns:a16="http://schemas.microsoft.com/office/drawing/2014/main" id="{AEF80CCB-7917-4112-850A-F800F278B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-163287" y="0"/>
            <a:ext cx="14619516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288145" y="0"/>
            <a:ext cx="16455573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634343" y="0"/>
            <a:ext cx="18817772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3915230" y="0"/>
            <a:ext cx="20615729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5BAD867D-0CF6-47DA-91E1-3F978B3E8A68}"/>
              </a:ext>
            </a:extLst>
          </p:cNvPr>
          <p:cNvSpPr txBox="1"/>
          <p:nvPr/>
        </p:nvSpPr>
        <p:spPr>
          <a:xfrm>
            <a:off x="1240971" y="365125"/>
            <a:ext cx="8915400" cy="3284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35D4D0B-C2B9-4645-A166-357BF57C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7" y="1084122"/>
            <a:ext cx="7387127" cy="4919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3D96910-3D67-425B-915F-F462C533F9C3}"/>
              </a:ext>
            </a:extLst>
          </p:cNvPr>
          <p:cNvSpPr txBox="1"/>
          <p:nvPr/>
        </p:nvSpPr>
        <p:spPr>
          <a:xfrm>
            <a:off x="7913687" y="711311"/>
            <a:ext cx="3588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Traditionelle</a:t>
            </a:r>
            <a:r>
              <a:rPr lang="hu-HU" sz="32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3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Schulfeste</a:t>
            </a:r>
            <a:endParaRPr lang="hu-HU" sz="32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424AE72-4432-4BF5-B1FD-7C39331AF4F0}"/>
              </a:ext>
            </a:extLst>
          </p:cNvPr>
          <p:cNvSpPr txBox="1"/>
          <p:nvPr/>
        </p:nvSpPr>
        <p:spPr>
          <a:xfrm>
            <a:off x="7869352" y="1862217"/>
            <a:ext cx="31510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Bandweihe</a:t>
            </a:r>
            <a:r>
              <a:rPr lang="hu-H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im</a:t>
            </a:r>
            <a:r>
              <a:rPr lang="hu-H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September</a:t>
            </a:r>
            <a:endParaRPr lang="hu-HU" sz="24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Schülerball</a:t>
            </a:r>
            <a:r>
              <a:rPr lang="hu-H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Anfang</a:t>
            </a:r>
            <a:r>
              <a:rPr lang="hu-H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 </a:t>
            </a: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Februar</a:t>
            </a:r>
            <a:endParaRPr lang="hu-HU" sz="24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Abschiedsfest</a:t>
            </a:r>
            <a:r>
              <a:rPr lang="hu-H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der</a:t>
            </a:r>
            <a:r>
              <a:rPr lang="hu-H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Abiturienten</a:t>
            </a:r>
            <a:r>
              <a:rPr lang="hu-H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im</a:t>
            </a:r>
            <a:r>
              <a:rPr lang="hu-H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14583521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21DE7-EBED-422D-97C5-5A92FD2C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" name="Tartalom helye 19" descr="Koccintás egyszínű kitöltéssel">
            <a:extLst>
              <a:ext uri="{FF2B5EF4-FFF2-40B4-BE49-F238E27FC236}">
                <a16:creationId xmlns:a16="http://schemas.microsoft.com/office/drawing/2014/main" id="{AEF80CCB-7917-4112-850A-F800F278B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grpSp>
        <p:nvGrpSpPr>
          <p:cNvPr id="18" name="Csoportba foglalás 17">
            <a:extLst>
              <a:ext uri="{FF2B5EF4-FFF2-40B4-BE49-F238E27FC236}">
                <a16:creationId xmlns:a16="http://schemas.microsoft.com/office/drawing/2014/main" id="{CA74F4E0-565F-4AC9-8902-D9C557C47A17}"/>
              </a:ext>
            </a:extLst>
          </p:cNvPr>
          <p:cNvGrpSpPr/>
          <p:nvPr/>
        </p:nvGrpSpPr>
        <p:grpSpPr>
          <a:xfrm>
            <a:off x="-163287" y="0"/>
            <a:ext cx="14619516" cy="6858000"/>
            <a:chOff x="-1" y="0"/>
            <a:chExt cx="6175829" cy="6858000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23E1C960-53DC-47C7-B2C4-9EEC33BDA99C}"/>
                </a:ext>
              </a:extLst>
            </p:cNvPr>
            <p:cNvSpPr/>
            <p:nvPr/>
          </p:nvSpPr>
          <p:spPr>
            <a:xfrm>
              <a:off x="-1" y="0"/>
              <a:ext cx="5849257" cy="6858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: lekerekített 8">
              <a:extLst>
                <a:ext uri="{FF2B5EF4-FFF2-40B4-BE49-F238E27FC236}">
                  <a16:creationId xmlns:a16="http://schemas.microsoft.com/office/drawing/2014/main" id="{997943EC-1ACD-4853-9B53-B481FE3FE0C1}"/>
                </a:ext>
              </a:extLst>
            </p:cNvPr>
            <p:cNvSpPr/>
            <p:nvPr/>
          </p:nvSpPr>
          <p:spPr>
            <a:xfrm>
              <a:off x="4724400" y="300887"/>
              <a:ext cx="1451428" cy="145403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4149AF49-11AA-4B77-9BD5-C69977651270}"/>
              </a:ext>
            </a:extLst>
          </p:cNvPr>
          <p:cNvGrpSpPr/>
          <p:nvPr/>
        </p:nvGrpSpPr>
        <p:grpSpPr>
          <a:xfrm>
            <a:off x="-1288145" y="0"/>
            <a:ext cx="16455573" cy="6858000"/>
            <a:chOff x="-1589315" y="0"/>
            <a:chExt cx="6429829" cy="6858000"/>
          </a:xfrm>
        </p:grpSpPr>
        <p:sp>
          <p:nvSpPr>
            <p:cNvPr id="5" name="Téglalap: lekerekített 4">
              <a:extLst>
                <a:ext uri="{FF2B5EF4-FFF2-40B4-BE49-F238E27FC236}">
                  <a16:creationId xmlns:a16="http://schemas.microsoft.com/office/drawing/2014/main" id="{583D1DCD-8958-403D-98AE-F5989639E560}"/>
                </a:ext>
              </a:extLst>
            </p:cNvPr>
            <p:cNvSpPr/>
            <p:nvPr/>
          </p:nvSpPr>
          <p:spPr>
            <a:xfrm>
              <a:off x="-1589315" y="0"/>
              <a:ext cx="5849257" cy="68580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7D03874F-C14F-421B-A35E-F083B41748F9}"/>
                </a:ext>
              </a:extLst>
            </p:cNvPr>
            <p:cNvSpPr/>
            <p:nvPr/>
          </p:nvSpPr>
          <p:spPr>
            <a:xfrm>
              <a:off x="3389086" y="1715915"/>
              <a:ext cx="1451428" cy="145403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82FCFAF4-4500-4A74-8BF2-C6C118A764E4}"/>
              </a:ext>
            </a:extLst>
          </p:cNvPr>
          <p:cNvGrpSpPr/>
          <p:nvPr/>
        </p:nvGrpSpPr>
        <p:grpSpPr>
          <a:xfrm>
            <a:off x="-2634343" y="0"/>
            <a:ext cx="18817772" cy="6858000"/>
            <a:chOff x="-2924629" y="0"/>
            <a:chExt cx="6437086" cy="6858000"/>
          </a:xfrm>
        </p:grpSpPr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7BC82B6A-A44E-42BF-AD91-EBFCA3FCD047}"/>
                </a:ext>
              </a:extLst>
            </p:cNvPr>
            <p:cNvSpPr/>
            <p:nvPr/>
          </p:nvSpPr>
          <p:spPr>
            <a:xfrm>
              <a:off x="-2924629" y="0"/>
              <a:ext cx="5849257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2DCD732D-5605-47C4-AA05-A915D150E71F}"/>
                </a:ext>
              </a:extLst>
            </p:cNvPr>
            <p:cNvSpPr/>
            <p:nvPr/>
          </p:nvSpPr>
          <p:spPr>
            <a:xfrm>
              <a:off x="2061029" y="3240653"/>
              <a:ext cx="1451428" cy="145403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9A59215-9A8C-4707-AF6C-0B563B8849C6}"/>
              </a:ext>
            </a:extLst>
          </p:cNvPr>
          <p:cNvGrpSpPr/>
          <p:nvPr/>
        </p:nvGrpSpPr>
        <p:grpSpPr>
          <a:xfrm>
            <a:off x="-3915230" y="0"/>
            <a:ext cx="20615729" cy="6858000"/>
            <a:chOff x="-4434115" y="0"/>
            <a:chExt cx="6353628" cy="6858000"/>
          </a:xfrm>
        </p:grpSpPr>
        <p:sp>
          <p:nvSpPr>
            <p:cNvPr id="7" name="Téglalap: lekerekített 6">
              <a:extLst>
                <a:ext uri="{FF2B5EF4-FFF2-40B4-BE49-F238E27FC236}">
                  <a16:creationId xmlns:a16="http://schemas.microsoft.com/office/drawing/2014/main" id="{77DA088B-24AD-4860-BCDB-7ED8A0EF2F18}"/>
                </a:ext>
              </a:extLst>
            </p:cNvPr>
            <p:cNvSpPr/>
            <p:nvPr/>
          </p:nvSpPr>
          <p:spPr>
            <a:xfrm>
              <a:off x="-4434115" y="0"/>
              <a:ext cx="5849257" cy="68580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: lekerekített 11">
              <a:extLst>
                <a:ext uri="{FF2B5EF4-FFF2-40B4-BE49-F238E27FC236}">
                  <a16:creationId xmlns:a16="http://schemas.microsoft.com/office/drawing/2014/main" id="{FA53D06B-048C-4A03-B05F-97A9207DEB5C}"/>
                </a:ext>
              </a:extLst>
            </p:cNvPr>
            <p:cNvSpPr/>
            <p:nvPr/>
          </p:nvSpPr>
          <p:spPr>
            <a:xfrm>
              <a:off x="468085" y="4738123"/>
              <a:ext cx="1451428" cy="1454037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5BAD867D-0CF6-47DA-91E1-3F978B3E8A68}"/>
              </a:ext>
            </a:extLst>
          </p:cNvPr>
          <p:cNvSpPr txBox="1"/>
          <p:nvPr/>
        </p:nvSpPr>
        <p:spPr>
          <a:xfrm>
            <a:off x="1264035" y="360978"/>
            <a:ext cx="8915400" cy="3284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2F812FF1-D499-46A9-81DB-9DBA25C35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5" y="409170"/>
            <a:ext cx="4568411" cy="6083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1B351C1-E174-4816-A915-632CBFB9CE21}"/>
              </a:ext>
            </a:extLst>
          </p:cNvPr>
          <p:cNvSpPr txBox="1"/>
          <p:nvPr/>
        </p:nvSpPr>
        <p:spPr>
          <a:xfrm>
            <a:off x="5342611" y="936856"/>
            <a:ext cx="5559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Sportmöglichkeiten</a:t>
            </a:r>
            <a:endParaRPr lang="hu-HU" sz="44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08D87CF-0C13-410C-9AC6-5D2E9B827113}"/>
              </a:ext>
            </a:extLst>
          </p:cNvPr>
          <p:cNvSpPr txBox="1"/>
          <p:nvPr/>
        </p:nvSpPr>
        <p:spPr>
          <a:xfrm>
            <a:off x="5943600" y="2755698"/>
            <a:ext cx="39760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Dutch801 XBd BT" panose="02020903060505020304" pitchFamily="18" charset="0"/>
              </a:rPr>
              <a:t>Unsere Schule bietet </a:t>
            </a: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den</a:t>
            </a:r>
            <a:r>
              <a:rPr lang="hu-H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</a:t>
            </a: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Schülern</a:t>
            </a:r>
            <a:r>
              <a:rPr lang="de-DE" sz="24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Dutch801 XBd BT" panose="02020903060505020304" pitchFamily="18" charset="0"/>
              </a:rPr>
              <a:t> die Möglichkeit, Basketball, Fußball und Volleyball zu </a:t>
            </a: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spielen</a:t>
            </a:r>
            <a:r>
              <a:rPr lang="hu-HU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 und an </a:t>
            </a:r>
            <a:r>
              <a:rPr lang="hu-HU" sz="24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Dutch801 XBd BT" panose="02020903060505020304" pitchFamily="18" charset="0"/>
              </a:rPr>
              <a:t>Turn</a:t>
            </a:r>
            <a:r>
              <a:rPr lang="de-DE" sz="2400" b="0" i="0" dirty="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Dutch801 XBd BT" panose="02020903060505020304" pitchFamily="18" charset="0"/>
              </a:rPr>
              <a:t>ier</a:t>
            </a:r>
            <a:r>
              <a:rPr lang="hu-HU" sz="2400" b="0" i="0" dirty="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Dutch801 XBd BT" panose="02020903060505020304" pitchFamily="18" charset="0"/>
              </a:rPr>
              <a:t>en</a:t>
            </a:r>
            <a:r>
              <a:rPr lang="hu-HU" sz="24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Dutch801 XBd BT" panose="02020903060505020304" pitchFamily="18" charset="0"/>
              </a:rPr>
              <a:t> </a:t>
            </a:r>
            <a:r>
              <a:rPr lang="hu-HU" sz="2400" b="0" i="0" dirty="0" err="1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Dutch801 XBd BT" panose="02020903060505020304" pitchFamily="18" charset="0"/>
              </a:rPr>
              <a:t>teilzunehmen</a:t>
            </a:r>
            <a:r>
              <a:rPr lang="de-DE" sz="2400" b="0" i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Dutch801 XBd BT" panose="02020903060505020304" pitchFamily="18" charset="0"/>
              </a:rPr>
              <a:t>.</a:t>
            </a:r>
            <a:endParaRPr lang="hu-HU" sz="2400" dirty="0">
              <a:solidFill>
                <a:schemeClr val="accent6">
                  <a:lumMod val="40000"/>
                  <a:lumOff val="60000"/>
                </a:schemeClr>
              </a:solidFill>
              <a:latin typeface="Dutch801 XBd BT" panose="02020903060505020304" pitchFamily="18" charset="0"/>
            </a:endParaRP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9117876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</Words>
  <Application>Microsoft Office PowerPoint</Application>
  <PresentationFormat>Szélesvásznú</PresentationFormat>
  <Paragraphs>55</Paragraphs>
  <Slides>14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Dutch801 XBd BT</vt:lpstr>
      <vt:lpstr>Office-téma</vt:lpstr>
      <vt:lpstr>PowerPoint-bemutató</vt:lpstr>
      <vt:lpstr>„Mit finanzieller Unterstützung der Europäischen Union. Die geäußerten Ansichten und Meinungen entsprechen jedoch ausschließlich denen der Autor*innen und spiegeln nicht notwendigerweise die der Europäischen Union oder der Tempus Közalapítvány wider. Weder die Europäische Union noch die fördernde Stelle können dafür verantwortlich gemacht werden.“ Projektnummer; 2023-2-HU01-KA220-SCH-000169980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Gábor Sándor</dc:creator>
  <cp:lastModifiedBy>Felhasználó</cp:lastModifiedBy>
  <cp:revision>13</cp:revision>
  <dcterms:created xsi:type="dcterms:W3CDTF">2024-09-26T18:31:03Z</dcterms:created>
  <dcterms:modified xsi:type="dcterms:W3CDTF">2026-04-01T16:44:57Z</dcterms:modified>
</cp:coreProperties>
</file>