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85" r:id="rId5"/>
    <p:sldId id="309" r:id="rId6"/>
    <p:sldId id="290" r:id="rId7"/>
    <p:sldId id="291" r:id="rId8"/>
    <p:sldId id="292" r:id="rId9"/>
    <p:sldId id="299" r:id="rId10"/>
    <p:sldId id="293" r:id="rId11"/>
    <p:sldId id="294" r:id="rId12"/>
    <p:sldId id="300" r:id="rId13"/>
    <p:sldId id="296" r:id="rId14"/>
    <p:sldId id="295" r:id="rId15"/>
    <p:sldId id="301" r:id="rId16"/>
    <p:sldId id="297" r:id="rId17"/>
    <p:sldId id="298" r:id="rId18"/>
    <p:sldId id="306" r:id="rId19"/>
    <p:sldId id="302" r:id="rId20"/>
    <p:sldId id="308" r:id="rId21"/>
    <p:sldId id="307" r:id="rId22"/>
    <p:sldId id="310" r:id="rId23"/>
    <p:sldId id="311" r:id="rId24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használó" initials="F" lastIdx="22" clrIdx="0">
    <p:extLst>
      <p:ext uri="{19B8F6BF-5375-455C-9EA6-DF929625EA0E}">
        <p15:presenceInfo xmlns:p15="http://schemas.microsoft.com/office/powerpoint/2012/main" userId="Felhaszná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25:32.212" idx="1">
    <p:pos x="10" y="10"/>
    <p:text>Sziasztok, üdvözlünk mindenkit, a témánk az egy olyan dolog, amely napjainkba egyre fontosabbá válik, ami az ökológiai lábnyom.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3:14:15.057" idx="16">
    <p:pos x="10" y="10"/>
    <p:text>"Hogy viszitek haza a boltba vásárolt termékeket?" az ökológiai lábnyomukat.  A válaszadók 31,3%-a még mindig műanyag táskákat vásárol a boltban, ami növeli a hulladéktermelést és a szén-dioxid-kibocsátást.  Azok, akik papírtáskát vagy kartondobozt választanak, kisebb terhet rónak a környezetre, de a legfenntarthatóbb megoldás a saját újrahasználható táska használata.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15:35.806" idx="17">
    <p:pos x="146" y="146"/>
    <p:text>"Mi igaz a te és a családod vásárlásaira?"  Azok, akik heti egyszer végeznek nagybevásárlást (26,6% és 31,7%), hatékonyabban szervezik meg az utazásaikat, ami csökkenti a szén-dioxid-kibocsátást. Ezzel szemben a válaszadók 36,8%-a szinte minden nap vásárol, ami gyakoribb közlekedést és így magasabb környezeti terhelést jelent. A piacról történő zöldség- és gyümölcsvásárlás (14,8%) szintén előnyös lehet, mivel kevesebb csomagolást igényel, és helyi termelőket támogat, ami szintén csökkentheti az ökológiai lábnyomot.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3:20:34.648" idx="18">
    <p:pos x="10" y="10"/>
    <p:text>"Milyen gyakran vásárolsz ruhaneműt magadnak?"  A válaszadók többsége (54,4%) akkor vásárol ruhát, amikor szükségük van egy darabra. Ez a hozzáállás segíthet az ökológiai lábnyom csökkentésében, mert elkerülik a felesleges ruhavásárlást és a gyors divat támogatását. 26,2% szezonálisan, háromhavonta vásárol, ami szintén tudatosabb vásárlási szokás lehet. Azok, akik havonta vásárolnak ruhát (19,4%), gyakrabban növelhetik az ökológiai lábnyomukat, mivel a gyakori ruhavásárlás növeli a ruhaipar környezetre gyakorolt negatív hatását, például a gyártáshoz szükséges víz- és energiafelhasználást.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21:09.233" idx="19">
    <p:pos x="146" y="146"/>
    <p:text>"Hol vásárolod a ruháidat?" A diagram alapján a válaszadók többsége (66,5%) márkaboltokban vásárolja a ruháit, míg csak egy kisebb csoport (5,3%) választja a turkálókat. A vegyesen vásárlók aránya is jelentős, 28,2%. Ez arra utal, hogy a legtöbben nem fenntartható forrásokból szerzik be ruháikat, mivel a márkaboltok gyakran új ruhákat kínálnak, ami növeli az ökológiai lábnyomot, különösen a gyors divat esetében. A turkálókban vásárlás viszont fenntarthatóbb megoldás, hiszen a használt ruhák újrahasznosítása csökkenti az erőforrások felhasználását és a hulladékképződést. Azok, akik vegyesen vásárolnak, részben tudatosabbak lehetnek, hiszen alkalmanként használt ruhákat is választanak, ami hozzájárul az ökológiai lábnyom csökkentéséhez.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3:23:06.802" idx="20">
    <p:pos x="7182" y="328"/>
    <p:text>"Mennyi hulladékot termel a családod egy héten?" A diagram alapján a válaszadók 45,1%-a hetente több mint két zsák hulladékot termel, ami jelentős környezeti terhelést jelent. A válaszadók harmada (33,2%) két zsák hulladékot, míg 21,8%-uk csak egy zsákot termel hetente. Ez a hulladékmennyiség közvetlenül hozzájárul az ökológiai lábnyom növekedéséhez, hiszen minél több hulladékot termelünk, annál több erőforrás szükséges a kezelésére és az újrahasznosításra, és nagyobb a hulladéklerakók terhelése. Az egy zsákot termelő háztartások valószínűleg tudatosabban kezelik hulladékaikat, ami pozitív hatással van az ökológiai lábnyom csökkentésére.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23:47.008" idx="21">
    <p:pos x="10" y="10"/>
    <p:text>"Alkalmazzátok a szelektív hulladékgyűjtést?" 
A diagram alapján a válaszadók mindössze 24,4%-a gyűjti teljes mértékben szelektíven a hulladékot, míg 36,8% csak bizonyos anyagokat (pl. műanyag, papír) gyűjt külön, és 38,8% egyáltalán nem alkalmazza a szelektív hulladékgyűjtést. Ez azt mutatja, hogy a háztartások közel 40%-a nem vesz részt a szelektív hulladékgyűjtésben, ami hátrányosan befolyásolja az ökológiai lábnyomot. A hulladék megfelelő kezelése és újrahasznosítása jelentős mértékben csökkenthetné a környezetre gyakorolt negatív hatásokat, így a szelektív hulladékgyűjtés alkalmazása kulcsfontosságú lenne az ökológiai lábnyom mérséklésében.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27:36.700" idx="2">
    <p:pos x="10" y="10"/>
    <p:text>Itt az ökológiai lábnyom fogalma látható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29:29.078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30:51.664" idx="4">
    <p:pos x="10" y="10"/>
    <p:text>"Hol élsz?" A diagram szerint a diákok többsége (65,9%) családi házban él, míg a kisebb részük (34,1%) lakásban. Az ökológiai lábnyom szempontjából fontos különbség lehet a családi házak és a lakások között. A családi házak fenntartása általában több energiát és erőforrást igényel, például a fűtés, világítás és a nagyobb lakóterület miatt. Ezzel szemben a lakásokban az egy főre jutó energia- és erőforrásigény általában kisebb, mivel a lakóközösségek megosztják a fűtést és egyéb infrastruktúrát, így csökkenthetik az ökológiai lábnyomot.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2:40:49.293" idx="5">
    <p:pos x="146" y="146"/>
    <p:text>"Milyen nagy a házatok?" A diagram szerint a válaszadók nagy része (25,5%) 100-150 négyzetméteres lakóterületen él, míg a kisebb lakások, például a 45-70 négyzetméteresek a válaszadók 17,6%-át jellemzik. Az ökológiai lábnyom szempontjából a lakás mérete jelentős tényező, hiszen a nagyobb lakóterületek fenntartása több energiát igényel, ami növeli az energiafelhasználást és az egy főre eső környezeti terhelést. A kisebb lakások fenntarthatósági szempontból előnyösebbek, mivel kevesebb fűtést, világítást és egyéb erőforrást igényelnek, így csökkenthetik az ökológiai lábnyomot.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27:27.540" idx="22">
    <p:pos x="282" y="282"/>
    <p:text>"Hányan éltek egy házban?" A diagram alapján megállapítható, hogy a válaszadó diákok többsége (41,4%) szerint 4-5 fő a háztartásukban élők száma, míg a legkevesebben (11,2%) 6-8 fős háztartásokról számoltak be. Az ökológiai lábnyom tekintetében fontos figyelembe venni a háztartások méretét, hiszen a több fő által megosztott erőforrások (pl. energia, víz) arányaiban kisebb egy főre vetítve, mint a kisebb háztartásokban. Ezért a nagyobb háztartások fenntarthatósági szempontból előnyösebbek lehetnek, mivel az egy főre jutó ökológiai lábnyom kisebb lehet.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43:17.585" idx="6">
    <p:pos x="10" y="10"/>
    <p:text>"Mivel fűtitek a házatokat?" A diagram alapján a válaszadók többsége (40,1%) földgázt használ energiaforrásként, amely jelentős mértékben hozzájárulhat az ökológiai lábnyom növekedéséhez, mivel a földgáz fosszilis tüzelőanyag, és az elégetése során szén-dioxidot bocsát ki. A vegyes források (30,6%) és a villamos áram (26,6%) szintén fontos szerepet játszanak az energiafelhasználásban, bár a villamos energia ökológiai lábnyoma attól függ, hogy milyen forrásból származik. A megújuló energiaforrásokat (13,6%) használók hozzájárulnak az ökológiai lábnyom csökkentéséhez, hiszen ezek az energiaforrások – mint a napenergia vagy a hőszivattyú – kevésbé terhelik a környezetet, és hosszú távon fenntarthatóbb megoldást jelentenek. A távhő (20,7%) használata is hatékony lehet, különösen akkor, ha megújuló energiával kombinálják. Az adatok arra utalnak, hogy a megújuló energiaforrások szélesebb körű elterjedése hozzájárulna a fenntarthatóbb energiafelhasználáshoz és az alacsonyabb ökológiai lábnyomhoz.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2:50:22.933" idx="7">
    <p:pos x="146" y="146"/>
    <p:text>"Az alábbiak közül mit használtok az otthonotokban?"  A tanulók többsége (48,7%) szelektív hulladékgyűjtést végez, amely jelentős szerepet játszik az ökológiai lábnyom csökkentésében. szelektív kuka használata lehetővé teszi az újrahasznosítást, így kevesebb hulladék kerül a lerakókba, és csökken az erőforrások kimerítése. Az energiatakarékos izzók használata, amit a válaszadók 45,1%-a választ, szintén hatékony módja az ökológiai lábnyom mérséklésének, mivel kevesebb energiát fogyasztanak, ezáltal kevesebb üvegházhatású gázt bocsátanak ki. A komposztáló ládát (20,9%) használók a szerves hulladékot komposztálják, így csökkentik a háztartási hulladék mennyiségét és a metángáz-kibocsátást, amely a hulladéklerakókban keletkezik. A víztakarékos csapok és WC-k (15,9%) szintén fontos szerepet játszanak, mivel a vízhasználat csökkentése hozzájárul az ivóvízforrások védelméhez és az energiafelhasználás mérsékléséhez. Az okos otthon rendszerek (11,4%) még viszonylag kevesen használják, pedig ezek képesek optimalizálni az energiafelhasználást, ami szintén csökkenti az ökológiai lábnyomot. Ugyanakkor a válaszadók 32,8%-a nem használ egyik megoldást sem, ami rámutat arra, hogy ezen a téren még van lehetőség a fenntartható megoldások szélesebb körű alkalmazására.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54:12.991" idx="8">
    <p:pos x="10" y="10"/>
    <p:text>A feltöltött diagram egy étkezési szokásokkal kapcsolatos felmérés eredményeit mutatja, ahol különböző gyakorisággal fogyasztanak az emberek húst. . A diagram alapján látható, hogy a válaszadók 6,4%-a egyáltalán nem eszik húst, ami a legkisebb ökológiai lábnyommal járó csoport. A heti 2-3 alkalommal húst fogyasztók (29,3%) szintén csökkentik a húsfogyasztásukat, ami szintén kedvező hatással lehet a környezetre. Ezzel szemben azok, akik minden nap többször esznek húst (38,3%), valószínűleg nagyobb ökológiai lábnyommal rendelkeznek.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2:57:28.650" idx="9">
    <p:pos x="146" y="146"/>
    <p:text>"Hol étkezel a leggyakrabban?" . Az otthon, saját készítésű ételek fogyasztása, amely a válaszadók 56%-ára jellemző, általában kisebb ökológiai lábnyommal jár. Az otthon főzés kevesebb csomagolóanyagot igényel, és lehetőséget ad a tudatos alapanyagválasztásra, például helyi, szezonális termékek használatára. Ezzel szemben a gyorséttermekben (32,8%) és házhoz rendeléssel (31,5%) történő étkezés nagyobb környezeti terhelést jelent, mivel ezek gyakran előre csomagolt, nagy mennyiségű egyszer használatos műanyaggal járó ételek, valamint a szállítás is növeli a kibocsátásokat. A fenntarthatóság érdekében az otthoni főzés gyakoriságának növelése elősegítheti az ökológiai lábnyom csökkentését.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2:59:29.582" idx="10">
    <p:pos x="10" y="10"/>
    <p:text>"Milyen típusú élelmiszereket fogyasztasz leggyakrabban?" A diagram az emberek vásárlási szokásait mutatja különböző kategóriákban, például otthon termesztett, helyi piacon vásárolt termékek és bevásárlóközpontban beszerzett termékek esetében. Az ökológiai lábnyom szempontjából azok a választások, amelyek helyi termékekre vagy otthon termesztett élelmiszerekre vonatkoznak, általában kedvezőbbek. A helyi termékek vásárlása csökkenti a szállításból eredő környezeti terheket, mivel kisebb távolságot kell megtenniük a termékeknek a fogyasztókhoz. Az otthon termesztett termékek pedig közvetlenül minimalizálják a csomagolási hulladékot és a szállítási kibocsátásokat, ami tovább csökkenti az ökológiai lábnyomot. A diagram szerint azonban a bevásárlóközpontban történő vásárlás, még ha hazai termékekre is összpontosít, még mindig dominánsabb, ami általában nagyobb környezeti terhelést eredményezhet, különösen akkor, ha nem helyi, importált termékeket választanak.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05:11.431" idx="11">
    <p:pos x="146" y="146"/>
    <p:text>"Mennyi élelmiszert dobtok ki a kukába?" A diagram az élelmiszerpazarlással kapcsolatos szokásokat mutatja, ami jelentős hatással van az ökológiai lábnyomra. Az élelmiszer kidobása – legyen szó napi szinten, gyakran vagy ritkán megmaradó ételről – súlyos környezeti terhet ró a bolygóra. Az élelmiszer előállítása, szállítása, csomagolása és tárolása során sok erőforrás (pl. víz, energia, üzemanyag) kerül felhasználásra, így az ételpazarlás ezek felesleges elpocsékolását is jelenti. A válaszadó diákok 37,7%-a annyi élelmiszert vásárol és készít el, amennyit meg is eszik, ami pozitív tendencia, hiszen ezzel csökkentik az élelmiszerpazarlást és a környezetre gyakorolt hatást. Azonban a 30,8%-os arány, amely szerint naponta dobnak ki megmaradt ételt, továbbra is jelentős kihívást jelent az ökológiai lábnyom csökkentése szempontjából. Az élelmiszerhulladék csökkentésével közvetlenül hozzájárulhatunk a természeti erőforrások védelméhez.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3:06:05.702" idx="12">
    <p:pos x="10" y="10"/>
    <p:text>"Milyen közlekedési eszközeitek vannak?" A diagram a közlekedési eszközök használati szokásait mutatja, amelyek közvetlenül befolyásolják az egyének ökológiai lábnyomát. A kerékpár (56,2%) használata a legkedvezőbb az ökológiai lábnyom csökkentése szempontjából, hiszen nem jár károsanyag-kibocsátással és minimális erőforrás-felhasználással jár. Az elektromos bicikli és elektromos roller (10,3% és 23,1%) szintén környezetbarát alternatívák, hiszen kevesebb energiát fogyasztanak, mint a hagyományos gépjárművek. sokan (58,6%) több autót használnak, amelyek hagyományos, fosszilis tüzelőanyagokkal működnek, ami jelentősen növeli a közlekedés ökológiai lábnyomát. Az autók károsanyag-kibocsátása, valamint a gyártásukhoz és karbantartásukhoz szükséges erőforrások mind hozzájárulnak a környezeti terheléshez. Az elektromos autók (9,5%) egy környezetbarátabb alternatívát kínálnak, de ezek használatának aránya viszonylag alacsony.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07:19.328" idx="13">
    <p:pos x="146" y="146"/>
    <p:text>"Leggyakrabban milyen közlekedési eszközzel jársz a munkahelyedre/iskoládba?"A diagram különböző közlekedési módok használatát mutatja, és segíthet abban, hogy megértsük, milyen hatással vannak ezek az ökológiai lábnyomunkra. A gyaloglás és a kerékpározás (17,4% és 8,8%) a legkörnyezetbarátabb közlekedési módok, mivel nem bocsátanak ki üvegházhatású gázokat, és csökkentik az energiafogyasztást. Ezzel szemben az autóhasználat (55,5%) jelentősen növeli az ökológiai lábnyomot a magas kibocsátások miatt. Az elektromos rollerek (11,7%) és a tömegközlekedési eszközök (50%) környezeti hatása kisebb az autóhoz képest, különösen, ha megújuló energiával működnek.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6T13:12:21.054" idx="14">
    <p:pos x="10" y="10"/>
    <p:text>"Leginkább hol és hogyan szoktatok nyaralni?" A belföldi autóhasználat (50%) a leggyakoribb, azonban az egyik legnagyobb ökológiai lábnyommal jár a magas szén-dioxid-kibocsátás miatt. Az európai utazások autóval (36,4%) és repülővel (28,8%) szintén jelentős hatással vannak a környezetre. A repülés, különösen Európán kívül (26,9%), a legnagyobb ökológiai terhelést jelenti a nagy távolságok és az energiaigény miatt. Ezzel szemben a belföldi tömegközlekedés (14,7%) és a buszos vagy vonatos utazás Európában (13,6%) sokkal fenntarthatóbb alternatívák. Azok, akik nem szoktak nyaralni (13,6%), minimálisra csökkentik az utazásból fakadó ökológiai lábnyomukat.</p:text>
    <p:extLst>
      <p:ext uri="{C676402C-5697-4E1C-873F-D02D1690AC5C}">
        <p15:threadingInfo xmlns:p15="http://schemas.microsoft.com/office/powerpoint/2012/main" timeZoneBias="-120"/>
      </p:ext>
    </p:extLst>
  </p:cm>
  <p:cm authorId="1" dt="2024-10-16T13:13:16.876" idx="15">
    <p:pos x="146" y="146"/>
    <p:text>"Milyen gyakran utazol repülővel?" A diagram alapján a válaszadók nagy része, 44,1%-uk nem utazik repülővel, ami jelentősen csökkenti az ökológiai lábnyomukat. A repülés az egyik legnagyobb szén-dioxid-kibocsátással járó közlekedési mód, így akik ritkán vagy soha nem használnak repülőt, hozzájárulnak a környezet megóvásához. A válaszadók kisebb része évente kétszer vagy többször repül, ami viszont fokozott terhelést jelent a környezetre nézve.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2019/10/9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 noProof="0"/>
              <a:t>Mintaszöveg szerkesztése</a:t>
            </a:r>
          </a:p>
          <a:p>
            <a:pPr lvl="1" rtl="0"/>
            <a:r>
              <a:rPr lang="hu" noProof="0"/>
              <a:t>Második szint</a:t>
            </a:r>
          </a:p>
          <a:p>
            <a:pPr lvl="2" rtl="0"/>
            <a:r>
              <a:rPr lang="hu" noProof="0"/>
              <a:t>Harmadik szint</a:t>
            </a:r>
          </a:p>
          <a:p>
            <a:pPr lvl="3" rtl="0"/>
            <a:r>
              <a:rPr lang="hu" noProof="0"/>
              <a:t>Negyedik szint</a:t>
            </a:r>
          </a:p>
          <a:p>
            <a:pPr lvl="4" rtl="0"/>
            <a:r>
              <a:rPr lang="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" noProof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pPr/>
              <a:t>‹#›</a:t>
            </a:fld>
            <a:endParaRPr lang="en-US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pPr/>
              <a:t>‹#›</a:t>
            </a:fld>
            <a:endParaRPr lang="en-US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" noProof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B0F0"/>
            </a:gs>
            <a:gs pos="0">
              <a:srgbClr val="0070C0"/>
            </a:gs>
            <a:gs pos="63518">
              <a:srgbClr val="0090D8"/>
            </a:gs>
            <a:gs pos="100000">
              <a:srgbClr val="0070C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 noProof="0"/>
              <a:t>Mintaszöveg szerkesztése</a:t>
            </a:r>
          </a:p>
          <a:p>
            <a:pPr lvl="1" rtl="0"/>
            <a:r>
              <a:rPr lang="hu" noProof="0"/>
              <a:t>Második szint</a:t>
            </a:r>
          </a:p>
          <a:p>
            <a:pPr lvl="2" rtl="0"/>
            <a:r>
              <a:rPr lang="hu" noProof="0"/>
              <a:t>Harmadik szint</a:t>
            </a:r>
          </a:p>
          <a:p>
            <a:pPr lvl="3" rtl="0"/>
            <a:r>
              <a:rPr lang="hu" noProof="0"/>
              <a:t>Negyedik szint</a:t>
            </a:r>
          </a:p>
          <a:p>
            <a:pPr lvl="4" rtl="0"/>
            <a:r>
              <a:rPr lang="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n-US" noProof="0"/>
              <a:t>2019/10/9</a:t>
            </a:r>
            <a:endParaRPr lang="en-US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en-US" noProof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Föld műholdas nézete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591" y="2344799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pPr rtl="0"/>
            <a:r>
              <a:rPr lang="hu" dirty="0">
                <a:solidFill>
                  <a:schemeClr val="tx1"/>
                </a:solidFill>
              </a:rPr>
              <a:t>Ökológiai lábnyom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1645919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hu" sz="2900" dirty="0">
                <a:solidFill>
                  <a:srgbClr val="FFFFFF"/>
                </a:solidFill>
              </a:rPr>
              <a:t>Farkas Kitti Veronika</a:t>
            </a:r>
          </a:p>
          <a:p>
            <a:pPr rtl="0"/>
            <a:r>
              <a:rPr lang="hu" sz="2900" dirty="0">
                <a:solidFill>
                  <a:srgbClr val="FFFFFF"/>
                </a:solidFill>
              </a:rPr>
              <a:t>Helmeczi Eszter</a:t>
            </a:r>
          </a:p>
          <a:p>
            <a:pPr rtl="0"/>
            <a:r>
              <a:rPr lang="hu" sz="2900" dirty="0">
                <a:solidFill>
                  <a:srgbClr val="FFFFFF"/>
                </a:solidFill>
              </a:rPr>
              <a:t>Gyirán Bendegúz</a:t>
            </a:r>
          </a:p>
          <a:p>
            <a:pPr rtl="0"/>
            <a:r>
              <a:rPr lang="hu" sz="2900" dirty="0">
                <a:solidFill>
                  <a:srgbClr val="FFFFFF"/>
                </a:solidFill>
              </a:rPr>
              <a:t>Németh Tamás</a:t>
            </a:r>
          </a:p>
          <a:p>
            <a:pPr rtl="0"/>
            <a:endParaRPr lang="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53C2552-68A3-49A2-9D6F-5B1CDC23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0" y="542926"/>
            <a:ext cx="6734080" cy="243839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808AD48-3852-42CA-8782-1F4718A7A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55" y="3429000"/>
            <a:ext cx="7232845" cy="26574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983641C-B612-43A3-8FA6-A1A4F3EECDF5}"/>
              </a:ext>
            </a:extLst>
          </p:cNvPr>
          <p:cNvSpPr txBox="1"/>
          <p:nvPr/>
        </p:nvSpPr>
        <p:spPr>
          <a:xfrm>
            <a:off x="7030202" y="1245593"/>
            <a:ext cx="5007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Milyen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közlekedési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eszközeitek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vannak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CF83BF9-3EF0-422B-B25C-7746A2ED92D9}"/>
              </a:ext>
            </a:extLst>
          </p:cNvPr>
          <p:cNvSpPr txBox="1"/>
          <p:nvPr/>
        </p:nvSpPr>
        <p:spPr>
          <a:xfrm>
            <a:off x="193800" y="3172687"/>
            <a:ext cx="47653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Leggyakrabban milyen közlekedési eszközzel jársz a munkahelyedre/iskoládba?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668FF609-5633-41F4-8774-9427AE9F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0" y="306115"/>
            <a:ext cx="7270961" cy="25527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47D7072-BA58-4013-AE9B-3413EFCED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4" y="3572341"/>
            <a:ext cx="7098750" cy="232648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36284E09-233B-4E45-A42E-3431D85792EE}"/>
              </a:ext>
            </a:extLst>
          </p:cNvPr>
          <p:cNvSpPr txBox="1"/>
          <p:nvPr/>
        </p:nvSpPr>
        <p:spPr>
          <a:xfrm>
            <a:off x="7566589" y="460341"/>
            <a:ext cx="45342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Leginkább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hol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és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hogyan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szoktatok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nyaralni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36303B5-CB9D-4416-8501-440B0A3E2AD7}"/>
              </a:ext>
            </a:extLst>
          </p:cNvPr>
          <p:cNvSpPr txBox="1"/>
          <p:nvPr/>
        </p:nvSpPr>
        <p:spPr>
          <a:xfrm>
            <a:off x="195440" y="3999186"/>
            <a:ext cx="4376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Milyen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gyakran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utazol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repülővel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7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0B044-8A41-4862-8649-225199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15" y="2588846"/>
            <a:ext cx="8001510" cy="1188720"/>
          </a:xfrm>
        </p:spPr>
        <p:txBody>
          <a:bodyPr>
            <a:noAutofit/>
          </a:bodyPr>
          <a:lstStyle/>
          <a:p>
            <a:r>
              <a:rPr lang="hu-HU" sz="9600" dirty="0"/>
              <a:t>Vásárlás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8580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8EBA062-36F3-49E0-9A4C-ABEF2597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9" y="673083"/>
            <a:ext cx="6535299" cy="232292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5FEC093-7D98-4EAC-9F8B-DACCBDC54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392" y="3861997"/>
            <a:ext cx="7011316" cy="243923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86AF7F7-1860-4F31-95A6-D051EB5E4F75}"/>
              </a:ext>
            </a:extLst>
          </p:cNvPr>
          <p:cNvSpPr txBox="1"/>
          <p:nvPr/>
        </p:nvSpPr>
        <p:spPr>
          <a:xfrm>
            <a:off x="7085202" y="865047"/>
            <a:ext cx="51067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Hogy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viszitek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haza</a:t>
            </a:r>
            <a:r>
              <a:rPr lang="en-GB" sz="4000" b="1" dirty="0">
                <a:solidFill>
                  <a:schemeClr val="bg1"/>
                </a:solidFill>
              </a:rPr>
              <a:t> a </a:t>
            </a:r>
            <a:r>
              <a:rPr lang="en-GB" sz="4000" b="1" dirty="0" err="1">
                <a:solidFill>
                  <a:schemeClr val="bg1"/>
                </a:solidFill>
              </a:rPr>
              <a:t>boltban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vásárolt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termékeket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BD8AE0-5CCD-49CE-ABCA-75000BA211E4}"/>
              </a:ext>
            </a:extLst>
          </p:cNvPr>
          <p:cNvSpPr txBox="1"/>
          <p:nvPr/>
        </p:nvSpPr>
        <p:spPr>
          <a:xfrm>
            <a:off x="652244" y="4023467"/>
            <a:ext cx="4820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Mi igaz a te és a családod vásárlásaira?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55B6A72-0176-45FD-BB27-4B3402AE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6" y="733162"/>
            <a:ext cx="6461498" cy="228687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0FC4A80-DE00-4F15-A1D2-2063E2AD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34" y="3614981"/>
            <a:ext cx="6991744" cy="250985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C9209FA-EC03-4A0B-96A6-C02F463E2D5B}"/>
              </a:ext>
            </a:extLst>
          </p:cNvPr>
          <p:cNvSpPr txBox="1"/>
          <p:nvPr/>
        </p:nvSpPr>
        <p:spPr>
          <a:xfrm>
            <a:off x="6920917" y="599326"/>
            <a:ext cx="5100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Milyen gyakran vásárolsz ruhaneműt magadnak?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F0F059A-3923-4DA7-B077-395F0908058A}"/>
              </a:ext>
            </a:extLst>
          </p:cNvPr>
          <p:cNvSpPr txBox="1"/>
          <p:nvPr/>
        </p:nvSpPr>
        <p:spPr>
          <a:xfrm>
            <a:off x="767592" y="4135664"/>
            <a:ext cx="38799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Hol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vásárolod</a:t>
            </a:r>
            <a:r>
              <a:rPr lang="en-GB" sz="4000" b="1" dirty="0">
                <a:solidFill>
                  <a:schemeClr val="bg1"/>
                </a:solidFill>
              </a:rPr>
              <a:t> a </a:t>
            </a:r>
            <a:r>
              <a:rPr lang="en-GB" sz="4000" b="1" dirty="0" err="1">
                <a:solidFill>
                  <a:schemeClr val="bg1"/>
                </a:solidFill>
              </a:rPr>
              <a:t>ruháidat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48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0B044-8A41-4862-8649-225199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15" y="2588846"/>
            <a:ext cx="8001510" cy="1188720"/>
          </a:xfrm>
        </p:spPr>
        <p:txBody>
          <a:bodyPr>
            <a:noAutofit/>
          </a:bodyPr>
          <a:lstStyle/>
          <a:p>
            <a:r>
              <a:rPr lang="hu-HU" sz="9600" dirty="0"/>
              <a:t>Hulladék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41070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49F6B13-38F4-4E65-9DCD-B88CCBEB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7" y="667186"/>
            <a:ext cx="7179850" cy="25004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D972B5F-A5A3-4935-9499-4CA884C40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55" y="3690369"/>
            <a:ext cx="7305221" cy="250044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82D229C-C15D-4485-A8CC-EC4BC7E22190}"/>
              </a:ext>
            </a:extLst>
          </p:cNvPr>
          <p:cNvSpPr txBox="1"/>
          <p:nvPr/>
        </p:nvSpPr>
        <p:spPr>
          <a:xfrm>
            <a:off x="7485157" y="520270"/>
            <a:ext cx="39155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Mennyi hulladékot termel a családod egy héten? 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819C40F-D97B-4FA1-8E8D-58B243B29C5B}"/>
              </a:ext>
            </a:extLst>
          </p:cNvPr>
          <p:cNvSpPr txBox="1"/>
          <p:nvPr/>
        </p:nvSpPr>
        <p:spPr>
          <a:xfrm>
            <a:off x="305307" y="3690369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Alkalmazzátok a szelektív hulladékgyűjtést?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D5F622-BBFB-46B0-B594-51615703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804" y="2499877"/>
            <a:ext cx="7729728" cy="1188720"/>
          </a:xfrm>
        </p:spPr>
        <p:txBody>
          <a:bodyPr>
            <a:noAutofit/>
          </a:bodyPr>
          <a:lstStyle/>
          <a:p>
            <a:r>
              <a:rPr lang="hu-HU" sz="9600" dirty="0"/>
              <a:t>EGYÉNI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312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2769B4FC-63D9-4634-B80F-A4374459EE56}"/>
              </a:ext>
            </a:extLst>
          </p:cNvPr>
          <p:cNvSpPr txBox="1"/>
          <p:nvPr/>
        </p:nvSpPr>
        <p:spPr>
          <a:xfrm>
            <a:off x="911603" y="1904301"/>
            <a:ext cx="10368793" cy="364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kokt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kapott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eredményeink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alapján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átlag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pontszám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volt a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ből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legkisebb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pontszám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legnagyobb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pontsz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pedig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 volt.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0-6 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pont: 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ökológiai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lábnyomod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3,4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5,1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között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átlagostól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jóval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magasabb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7-11 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pont: 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ökológiai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lábnyomod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2,7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3,3 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között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olyan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megterhelő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Földünkre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12-24 </a:t>
            </a:r>
            <a:r>
              <a:rPr lang="hu-H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pont: </a:t>
            </a:r>
            <a:r>
              <a:rPr lang="en-GB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ökológiai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lábnyomod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1,7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és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2,6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között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van,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jelenti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hogy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odafigyelsz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környezetedre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769B4FC-63D9-4634-B80F-A4374459EE56}"/>
                  </a:ext>
                </a:extLst>
              </p:cNvPr>
              <p:cNvSpPr txBox="1"/>
              <p:nvPr/>
            </p:nvSpPr>
            <p:spPr>
              <a:xfrm>
                <a:off x="963854" y="389010"/>
                <a:ext cx="10368793" cy="5380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Az egész iskola ökológiai lábnyoma összesen: 2098,5 hektár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20,98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hu-HU" sz="24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hu-HU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hu-HU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u-HU" sz="2400" b="1" dirty="0">
                    <a:solidFill>
                      <a:srgbClr val="20212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Egy ember ökológiai lábnyoma átlagosan 2,7 </a:t>
                </a:r>
                <a:r>
                  <a:rPr lang="hu-HU" sz="2400" b="1" dirty="0" smtClean="0">
                    <a:solidFill>
                      <a:srgbClr val="20212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hektár</a:t>
                </a:r>
                <a:endParaRPr lang="hu-HU" sz="2400" b="1" dirty="0">
                  <a:solidFill>
                    <a:srgbClr val="20212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20212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Az iskolában egy ember ökológiai lábnyoma átlagosan 3,84 hektár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endParaRPr lang="hu-HU" sz="2400" b="1" dirty="0">
                  <a:solidFill>
                    <a:srgbClr val="20212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solidFill>
                      <a:srgbClr val="20212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Ha Magyarországon mindenkinek akkora lenne az ökológiai lábnyoma, mint az iskolában: </a:t>
                </a:r>
                <a:r>
                  <a:rPr lang="hu-HU" sz="2400" b="1" u="sng" dirty="0" smtClean="0">
                    <a:solidFill>
                      <a:srgbClr val="20212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368 793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u="sng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hu-HU" sz="2400" b="1" i="1" u="sng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hu-HU" sz="2400" b="1" i="1" u="sng" smtClean="0">
                            <a:solidFill>
                              <a:srgbClr val="20212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-re lenne szükségünk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hu-HU" sz="24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Ez majdnem négyszer nagyobb terület, mint Magyarország </a:t>
                </a:r>
                <a:endParaRPr lang="hu-HU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u-HU" sz="24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769B4FC-63D9-4634-B80F-A4374459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54" y="389010"/>
                <a:ext cx="10368793" cy="5380384"/>
              </a:xfrm>
              <a:prstGeom prst="rect">
                <a:avLst/>
              </a:prstGeom>
              <a:blipFill>
                <a:blip r:embed="rId2"/>
                <a:stretch>
                  <a:fillRect l="-764" t="-7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zerkeszthető Magyarország Tér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0" y="5108230"/>
            <a:ext cx="2134779" cy="15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zerkeszthető Magyarország Tér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95" y="5108230"/>
            <a:ext cx="2134779" cy="15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zerkeszthető Magyarország Tér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11" y="5108230"/>
            <a:ext cx="2134779" cy="15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zerkeszthető Magyarország Tér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30" y="5108230"/>
            <a:ext cx="2134779" cy="15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9DD187-550E-468F-BCE2-2B3FF716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Ökologiai</a:t>
            </a:r>
            <a:r>
              <a:rPr lang="hu-HU" dirty="0"/>
              <a:t> lábnyom jelentése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806C66-BA07-4C3A-AD1C-8E182CE7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17" y="2344429"/>
            <a:ext cx="6412154" cy="3101983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636466"/>
                </a:solidFill>
                <a:effectLst/>
                <a:latin typeface="Montserrat" panose="020B0604020202020204" pitchFamily="2" charset="-18"/>
              </a:rPr>
              <a:t> </a:t>
            </a:r>
            <a:r>
              <a:rPr lang="hu-HU" sz="2800" b="1" dirty="0">
                <a:solidFill>
                  <a:schemeClr val="tx1"/>
                </a:solidFill>
                <a:latin typeface="Montserrat" panose="020B0604020202020204" pitchFamily="2" charset="-18"/>
              </a:rPr>
              <a:t>A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zt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mutatja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meg,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az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emberi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populációnak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mennyi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természeti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erőforrásra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van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szüksége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ahhoz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,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hogy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megtermelje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a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javakat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,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amelyekett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aztán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 </a:t>
            </a:r>
            <a:r>
              <a:rPr lang="en-GB" sz="2800" b="1" i="0" dirty="0" err="1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elfogyaszt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Montserrat" panose="020B0604020202020204" pitchFamily="2" charset="-18"/>
              </a:rPr>
              <a:t>.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675CC2-49F3-4C8A-8948-132FA05B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344429"/>
            <a:ext cx="4388142" cy="4388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42755" y="759546"/>
            <a:ext cx="7563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„Mit </a:t>
            </a:r>
            <a:r>
              <a:rPr lang="de-DE" dirty="0"/>
              <a:t>finanzieller Unterstützung der Europäischen Union. Die geäußerten Ansichten und Meinungen entsprechen jedoch ausschließlich denen der Autor*innen und spiegeln nicht notwendigerweise die der Europäischen Union oder der Tempus </a:t>
            </a:r>
            <a:r>
              <a:rPr lang="de-DE" dirty="0" err="1"/>
              <a:t>Közalapítvány</a:t>
            </a:r>
            <a:r>
              <a:rPr lang="de-DE" dirty="0"/>
              <a:t> wider. Weder die Europäische Union noch die fördernde Stelle können dafür verantwortlich gemacht werden</a:t>
            </a:r>
            <a:r>
              <a:rPr lang="de-DE" dirty="0" smtClean="0"/>
              <a:t>.“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de-DE" dirty="0" smtClean="0"/>
              <a:t>Von </a:t>
            </a:r>
            <a:r>
              <a:rPr lang="de-DE" dirty="0"/>
              <a:t>der Europäischen Union finanziert – Projektnummer: </a:t>
            </a:r>
            <a:r>
              <a:rPr lang="de-DE" dirty="0" smtClean="0"/>
              <a:t>2023-2-HU01-KA220-SCH-000169980</a:t>
            </a:r>
            <a:endParaRPr lang="hu-HU" smtClean="0"/>
          </a:p>
          <a:p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4741559"/>
            <a:ext cx="9731829" cy="21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0B044-8A41-4862-8649-225199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40" y="2579321"/>
            <a:ext cx="7729728" cy="1188720"/>
          </a:xfrm>
        </p:spPr>
        <p:txBody>
          <a:bodyPr>
            <a:noAutofit/>
          </a:bodyPr>
          <a:lstStyle/>
          <a:p>
            <a:r>
              <a:rPr lang="hu-HU" sz="9600" dirty="0"/>
              <a:t>Otthon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4252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20360EB-0602-4708-B5B7-7EB03B0A8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8" y="362233"/>
            <a:ext cx="58102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85A91A1-BEDE-42E3-9753-E47E3E4C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89" y="2580859"/>
            <a:ext cx="5715000" cy="199072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594825F-63D1-4016-AC4C-BD502EE62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38" y="4352643"/>
            <a:ext cx="5591175" cy="20383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AAC77A10-3CE2-41BA-B979-F47EA8DCF348}"/>
              </a:ext>
            </a:extLst>
          </p:cNvPr>
          <p:cNvSpPr txBox="1"/>
          <p:nvPr/>
        </p:nvSpPr>
        <p:spPr>
          <a:xfrm>
            <a:off x="6671346" y="950968"/>
            <a:ext cx="2984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 err="1">
                <a:solidFill>
                  <a:schemeClr val="bg1"/>
                </a:solidFill>
              </a:rPr>
              <a:t>Hol</a:t>
            </a:r>
            <a:r>
              <a:rPr lang="en-GB" sz="4800" b="1" dirty="0">
                <a:solidFill>
                  <a:schemeClr val="bg1"/>
                </a:solidFill>
              </a:rPr>
              <a:t> </a:t>
            </a:r>
            <a:r>
              <a:rPr lang="en-GB" sz="4800" b="1" dirty="0" err="1">
                <a:solidFill>
                  <a:schemeClr val="bg1"/>
                </a:solidFill>
              </a:rPr>
              <a:t>élsz</a:t>
            </a:r>
            <a:r>
              <a:rPr lang="en-GB" sz="4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175340A-34C2-4244-B618-A46FE8F4F1BA}"/>
              </a:ext>
            </a:extLst>
          </p:cNvPr>
          <p:cNvSpPr txBox="1"/>
          <p:nvPr/>
        </p:nvSpPr>
        <p:spPr>
          <a:xfrm>
            <a:off x="1109444" y="310583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Milyen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nagy</a:t>
            </a:r>
            <a:r>
              <a:rPr lang="en-GB" sz="3600" b="1" dirty="0">
                <a:solidFill>
                  <a:schemeClr val="bg1"/>
                </a:solidFill>
              </a:rPr>
              <a:t> a </a:t>
            </a:r>
            <a:r>
              <a:rPr lang="en-GB" sz="3600" b="1" dirty="0" err="1">
                <a:solidFill>
                  <a:schemeClr val="bg1"/>
                </a:solidFill>
              </a:rPr>
              <a:t>házatok</a:t>
            </a:r>
            <a:r>
              <a:rPr lang="en-GB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DA284BA-CA5B-4F00-84EC-5884FE91129B}"/>
              </a:ext>
            </a:extLst>
          </p:cNvPr>
          <p:cNvSpPr txBox="1"/>
          <p:nvPr/>
        </p:nvSpPr>
        <p:spPr>
          <a:xfrm>
            <a:off x="6162588" y="4923657"/>
            <a:ext cx="6094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Hányan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éltek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egy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házban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39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38CAB79-CD00-4198-9F8C-72A51F32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47" y="735213"/>
            <a:ext cx="6389185" cy="228573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D1F0685-2BD2-4A07-9C8A-0FC556FCF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149" y="3905339"/>
            <a:ext cx="6431702" cy="221744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F36AC1F-8919-49FA-8CCD-0574C6479AA5}"/>
              </a:ext>
            </a:extLst>
          </p:cNvPr>
          <p:cNvSpPr txBox="1"/>
          <p:nvPr/>
        </p:nvSpPr>
        <p:spPr>
          <a:xfrm>
            <a:off x="7359243" y="1325353"/>
            <a:ext cx="42252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Mivel fűtitek a házatokat?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E1F360F-BCBF-4C98-8546-72390DBCFB63}"/>
              </a:ext>
            </a:extLst>
          </p:cNvPr>
          <p:cNvSpPr txBox="1"/>
          <p:nvPr/>
        </p:nvSpPr>
        <p:spPr>
          <a:xfrm>
            <a:off x="349603" y="3862521"/>
            <a:ext cx="4580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Az </a:t>
            </a:r>
            <a:r>
              <a:rPr lang="en-GB" sz="4000" b="1" dirty="0" err="1">
                <a:solidFill>
                  <a:schemeClr val="bg1"/>
                </a:solidFill>
              </a:rPr>
              <a:t>alábbiak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közül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mit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használtok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az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otthonotokban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44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0B044-8A41-4862-8649-225199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40" y="2579321"/>
            <a:ext cx="7729728" cy="1188720"/>
          </a:xfrm>
        </p:spPr>
        <p:txBody>
          <a:bodyPr>
            <a:noAutofit/>
          </a:bodyPr>
          <a:lstStyle/>
          <a:p>
            <a:r>
              <a:rPr lang="hu-HU" sz="9600" dirty="0"/>
              <a:t>ÉTKEZÉS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2112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6FC955D-D1D6-46E4-82A1-0E452BEC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1" y="905588"/>
            <a:ext cx="6284665" cy="219481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941A218-01BF-4F8C-A08F-6240C7A5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323" y="3672411"/>
            <a:ext cx="6444300" cy="240960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4EE09E1-68DE-4ECE-B1DF-5F51B76E95BF}"/>
              </a:ext>
            </a:extLst>
          </p:cNvPr>
          <p:cNvSpPr txBox="1"/>
          <p:nvPr/>
        </p:nvSpPr>
        <p:spPr>
          <a:xfrm>
            <a:off x="6491955" y="1204957"/>
            <a:ext cx="5700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Hetente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hány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alkalommal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eszel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húst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0C4E05D-EDBA-4166-80F8-F05A9DAB1C41}"/>
              </a:ext>
            </a:extLst>
          </p:cNvPr>
          <p:cNvSpPr txBox="1"/>
          <p:nvPr/>
        </p:nvSpPr>
        <p:spPr>
          <a:xfrm>
            <a:off x="655889" y="4075412"/>
            <a:ext cx="6165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Hol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étkezel</a:t>
            </a:r>
            <a:r>
              <a:rPr lang="en-GB" sz="4000" b="1" dirty="0">
                <a:solidFill>
                  <a:schemeClr val="bg1"/>
                </a:solidFill>
              </a:rPr>
              <a:t> a </a:t>
            </a:r>
            <a:r>
              <a:rPr lang="en-GB" sz="4000" b="1" dirty="0" err="1">
                <a:solidFill>
                  <a:schemeClr val="bg1"/>
                </a:solidFill>
              </a:rPr>
              <a:t>leggyakrabban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2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0B856F1-3CC9-4CAD-BC6A-F1B6AFA32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14" y="971026"/>
            <a:ext cx="6237381" cy="206194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09569CB-E35C-4661-968B-E43B521A2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57" y="3825030"/>
            <a:ext cx="6238471" cy="223182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BE58321-F425-4CCF-9BD5-70B8F398DA2D}"/>
              </a:ext>
            </a:extLst>
          </p:cNvPr>
          <p:cNvSpPr txBox="1"/>
          <p:nvPr/>
        </p:nvSpPr>
        <p:spPr>
          <a:xfrm>
            <a:off x="1056807" y="478425"/>
            <a:ext cx="59934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Milyen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típusú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élelmiszereket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fogyasztasz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leggyakrabban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FD8C9BD-4CEE-4A7D-A094-6332DAAF526C}"/>
              </a:ext>
            </a:extLst>
          </p:cNvPr>
          <p:cNvSpPr txBox="1"/>
          <p:nvPr/>
        </p:nvSpPr>
        <p:spPr>
          <a:xfrm>
            <a:off x="6886128" y="4109595"/>
            <a:ext cx="5112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</a:rPr>
              <a:t>Mennyi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élelmiszert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dobtok</a:t>
            </a:r>
            <a:r>
              <a:rPr lang="en-GB" sz="4000" b="1" dirty="0">
                <a:solidFill>
                  <a:schemeClr val="bg1"/>
                </a:solidFill>
              </a:rPr>
              <a:t> ki a </a:t>
            </a:r>
            <a:r>
              <a:rPr lang="en-GB" sz="4000" b="1" dirty="0" err="1">
                <a:solidFill>
                  <a:schemeClr val="bg1"/>
                </a:solidFill>
              </a:rPr>
              <a:t>kukába</a:t>
            </a:r>
            <a:r>
              <a:rPr lang="en-GB" sz="4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01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0B044-8A41-4862-8649-225199C4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415" y="2588846"/>
            <a:ext cx="8001510" cy="1188720"/>
          </a:xfrm>
        </p:spPr>
        <p:txBody>
          <a:bodyPr>
            <a:noAutofit/>
          </a:bodyPr>
          <a:lstStyle/>
          <a:p>
            <a:r>
              <a:rPr lang="hu-HU" sz="9600" dirty="0"/>
              <a:t>KÖZLEKEDÉS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5076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omag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596226_38Langs_Updated" id="{347B6E3E-005E-4CB3-8C4A-0B54C59E637B}" vid="{ED7E8329-D6D1-4972-89BA-B088FD17CF3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75A23-75CA-4614-9647-C9B2CE742CA2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Csomag arculat</Template>
  <TotalTime>0</TotalTime>
  <Words>268</Words>
  <Application>Microsoft Office PowerPoint</Application>
  <PresentationFormat>Szélesvásznú</PresentationFormat>
  <Paragraphs>50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Montserrat</vt:lpstr>
      <vt:lpstr>Csomag</vt:lpstr>
      <vt:lpstr>Ökológiai lábnyom </vt:lpstr>
      <vt:lpstr>Ökologiai lábnyom jelentése</vt:lpstr>
      <vt:lpstr>Otthon</vt:lpstr>
      <vt:lpstr>PowerPoint-bemutató</vt:lpstr>
      <vt:lpstr>PowerPoint-bemutató</vt:lpstr>
      <vt:lpstr>ÉTKEZÉS</vt:lpstr>
      <vt:lpstr>PowerPoint-bemutató</vt:lpstr>
      <vt:lpstr>PowerPoint-bemutató</vt:lpstr>
      <vt:lpstr>KÖZLEKEDÉS</vt:lpstr>
      <vt:lpstr>PowerPoint-bemutató</vt:lpstr>
      <vt:lpstr>PowerPoint-bemutató</vt:lpstr>
      <vt:lpstr>Vásárlás</vt:lpstr>
      <vt:lpstr>PowerPoint-bemutató</vt:lpstr>
      <vt:lpstr>PowerPoint-bemutató</vt:lpstr>
      <vt:lpstr>Hulladék</vt:lpstr>
      <vt:lpstr>PowerPoint-bemutató</vt:lpstr>
      <vt:lpstr>EGYÉNI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Tamás Németh</dc:creator>
  <cp:lastModifiedBy>Felhasználó</cp:lastModifiedBy>
  <cp:revision>24</cp:revision>
  <dcterms:created xsi:type="dcterms:W3CDTF">2024-10-15T15:21:39Z</dcterms:created>
  <dcterms:modified xsi:type="dcterms:W3CDTF">2026-04-13T20:11:23Z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