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League Spartan" panose="020B0604020202020204" charset="-18"/>
      <p:regular r:id="rId11"/>
    </p:embeddedFont>
    <p:embeddedFont>
      <p:font typeface="Montserrat" panose="020B0604020202020204" charset="-18"/>
      <p:regular r:id="rId12"/>
    </p:embeddedFont>
    <p:embeddedFont>
      <p:font typeface="Open Sauce" panose="020B0604020202020204" charset="-18"/>
      <p:regular r:id="rId13"/>
    </p:embeddedFont>
    <p:embeddedFont>
      <p:font typeface="Open Sans Bold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Montserrat Bold" panose="020B0604020202020204" charset="-18"/>
      <p:regular r:id="rId19"/>
    </p:embeddedFont>
    <p:embeddedFont>
      <p:font typeface="Cardo" panose="020B0604020202020204" charset="-79"/>
      <p:regular r:id="rId20"/>
    </p:embeddedFont>
    <p:embeddedFont>
      <p:font typeface="Archivo Black" panose="020B0604020202020204" charset="-18"/>
      <p:regular r:id="rId21"/>
    </p:embeddedFont>
    <p:embeddedFont>
      <p:font typeface="Open Sauce Bold" panose="020B0604020202020204" charset="-18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4.png"/><Relationship Id="rId4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589607" y="0"/>
            <a:ext cx="8698393" cy="10400373"/>
            <a:chOff x="0" y="0"/>
            <a:chExt cx="8603361" cy="10286746"/>
          </a:xfrm>
        </p:grpSpPr>
        <p:sp>
          <p:nvSpPr>
            <p:cNvPr id="4" name="Freeform 4"/>
            <p:cNvSpPr/>
            <p:nvPr/>
          </p:nvSpPr>
          <p:spPr>
            <a:xfrm>
              <a:off x="-50" y="-128"/>
              <a:ext cx="8603411" cy="10286874"/>
            </a:xfrm>
            <a:custGeom>
              <a:avLst/>
              <a:gdLst/>
              <a:ahLst/>
              <a:cxnLst/>
              <a:rect l="l" t="t" r="r" b="b"/>
              <a:pathLst>
                <a:path w="8603411" h="10286874">
                  <a:moveTo>
                    <a:pt x="8603411" y="10251441"/>
                  </a:moveTo>
                  <a:cubicBezTo>
                    <a:pt x="8603411" y="10284588"/>
                    <a:pt x="8592743" y="10286874"/>
                    <a:pt x="8564930" y="10286874"/>
                  </a:cubicBezTo>
                  <a:cubicBezTo>
                    <a:pt x="5710350" y="10286239"/>
                    <a:pt x="2855899" y="10286239"/>
                    <a:pt x="1320" y="10286239"/>
                  </a:cubicBezTo>
                  <a:cubicBezTo>
                    <a:pt x="-2744" y="10272396"/>
                    <a:pt x="3606" y="10259823"/>
                    <a:pt x="6527" y="10246996"/>
                  </a:cubicBezTo>
                  <a:cubicBezTo>
                    <a:pt x="132003" y="9685402"/>
                    <a:pt x="257606" y="9123935"/>
                    <a:pt x="383463" y="8562467"/>
                  </a:cubicBezTo>
                  <a:cubicBezTo>
                    <a:pt x="562914" y="7761986"/>
                    <a:pt x="742746" y="6961633"/>
                    <a:pt x="922070" y="6161151"/>
                  </a:cubicBezTo>
                  <a:cubicBezTo>
                    <a:pt x="1143558" y="5172583"/>
                    <a:pt x="1364538" y="4184015"/>
                    <a:pt x="1585899" y="3195574"/>
                  </a:cubicBezTo>
                  <a:cubicBezTo>
                    <a:pt x="1810816" y="2191385"/>
                    <a:pt x="2035860" y="1187323"/>
                    <a:pt x="2261412" y="183261"/>
                  </a:cubicBezTo>
                  <a:cubicBezTo>
                    <a:pt x="2275128" y="122174"/>
                    <a:pt x="2283891" y="59690"/>
                    <a:pt x="2306116" y="635"/>
                  </a:cubicBezTo>
                  <a:cubicBezTo>
                    <a:pt x="4392472" y="635"/>
                    <a:pt x="6478828" y="635"/>
                    <a:pt x="8565184" y="0"/>
                  </a:cubicBezTo>
                  <a:cubicBezTo>
                    <a:pt x="8593505" y="0"/>
                    <a:pt x="8603157" y="3429"/>
                    <a:pt x="8603157" y="35814"/>
                  </a:cubicBezTo>
                  <a:cubicBezTo>
                    <a:pt x="8602395" y="3441066"/>
                    <a:pt x="8602395" y="6846317"/>
                    <a:pt x="8603411" y="10251441"/>
                  </a:cubicBezTo>
                  <a:close/>
                </a:path>
              </a:pathLst>
            </a:custGeom>
            <a:blipFill>
              <a:blip r:embed="rId3"/>
              <a:stretch>
                <a:fillRect l="-56282" r="-56282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2408423" y="3518245"/>
            <a:ext cx="9052904" cy="2238028"/>
            <a:chOff x="0" y="0"/>
            <a:chExt cx="2384304" cy="5894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84304" cy="589440"/>
            </a:xfrm>
            <a:custGeom>
              <a:avLst/>
              <a:gdLst/>
              <a:ahLst/>
              <a:cxnLst/>
              <a:rect l="l" t="t" r="r" b="b"/>
              <a:pathLst>
                <a:path w="2384304" h="589440">
                  <a:moveTo>
                    <a:pt x="0" y="0"/>
                  </a:moveTo>
                  <a:lnTo>
                    <a:pt x="2384304" y="0"/>
                  </a:lnTo>
                  <a:lnTo>
                    <a:pt x="2384304" y="589440"/>
                  </a:lnTo>
                  <a:lnTo>
                    <a:pt x="0" y="58944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2384304" cy="6084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 b="1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FENNTARTHATÓ TANTEREM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4237583" y="6937923"/>
            <a:ext cx="9904959" cy="680751"/>
          </a:xfrm>
          <a:custGeom>
            <a:avLst/>
            <a:gdLst/>
            <a:ahLst/>
            <a:cxnLst/>
            <a:rect l="l" t="t" r="r" b="b"/>
            <a:pathLst>
              <a:path w="9904959" h="680751">
                <a:moveTo>
                  <a:pt x="0" y="0"/>
                </a:moveTo>
                <a:lnTo>
                  <a:pt x="9904958" y="0"/>
                </a:lnTo>
                <a:lnTo>
                  <a:pt x="9904958" y="680752"/>
                </a:lnTo>
                <a:lnTo>
                  <a:pt x="0" y="6807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87363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772677" y="6344541"/>
            <a:ext cx="4834771" cy="36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  <a:spcBef>
                <a:spcPct val="0"/>
              </a:spcBef>
            </a:pPr>
            <a:r>
              <a:rPr lang="en-US" sz="2199">
                <a:solidFill>
                  <a:srgbClr val="040506"/>
                </a:solidFill>
                <a:latin typeface="Cardo"/>
                <a:ea typeface="Cardo"/>
                <a:cs typeface="Cardo"/>
                <a:sym typeface="Cardo"/>
              </a:rPr>
              <a:t>Készítette: Gyurján Viktória, Farkas Kitti</a:t>
            </a:r>
          </a:p>
        </p:txBody>
      </p:sp>
      <p:sp>
        <p:nvSpPr>
          <p:cNvPr id="10" name="Freeform 10"/>
          <p:cNvSpPr/>
          <p:nvPr/>
        </p:nvSpPr>
        <p:spPr>
          <a:xfrm>
            <a:off x="4254305" y="9357452"/>
            <a:ext cx="5361140" cy="368462"/>
          </a:xfrm>
          <a:custGeom>
            <a:avLst/>
            <a:gdLst/>
            <a:ahLst/>
            <a:cxnLst/>
            <a:rect l="l" t="t" r="r" b="b"/>
            <a:pathLst>
              <a:path w="5361140" h="368462">
                <a:moveTo>
                  <a:pt x="0" y="0"/>
                </a:moveTo>
                <a:lnTo>
                  <a:pt x="5361140" y="0"/>
                </a:lnTo>
                <a:lnTo>
                  <a:pt x="5361140" y="368462"/>
                </a:lnTo>
                <a:lnTo>
                  <a:pt x="0" y="3684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87363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2709698" y="809625"/>
            <a:ext cx="8450354" cy="2091777"/>
            <a:chOff x="0" y="0"/>
            <a:chExt cx="2225608" cy="55092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25608" cy="550921"/>
            </a:xfrm>
            <a:custGeom>
              <a:avLst/>
              <a:gdLst/>
              <a:ahLst/>
              <a:cxnLst/>
              <a:rect l="l" t="t" r="r" b="b"/>
              <a:pathLst>
                <a:path w="2225608" h="550921">
                  <a:moveTo>
                    <a:pt x="0" y="0"/>
                  </a:moveTo>
                  <a:lnTo>
                    <a:pt x="2225608" y="0"/>
                  </a:lnTo>
                  <a:lnTo>
                    <a:pt x="2225608" y="550921"/>
                  </a:lnTo>
                  <a:lnTo>
                    <a:pt x="0" y="55092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2225608" cy="5699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 b="1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Gemeinsam die Zukunft gestalten- nachhaltig die Welt mitgestalten und Veranderungen vorantrieben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4918823" y="3130002"/>
            <a:ext cx="8254481" cy="567317"/>
          </a:xfrm>
          <a:custGeom>
            <a:avLst/>
            <a:gdLst/>
            <a:ahLst/>
            <a:cxnLst/>
            <a:rect l="l" t="t" r="r" b="b"/>
            <a:pathLst>
              <a:path w="8254481" h="567317">
                <a:moveTo>
                  <a:pt x="0" y="0"/>
                </a:moveTo>
                <a:lnTo>
                  <a:pt x="8254482" y="0"/>
                </a:lnTo>
                <a:lnTo>
                  <a:pt x="8254482" y="567317"/>
                </a:lnTo>
                <a:lnTo>
                  <a:pt x="0" y="5673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87363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8599743" y="-4717334"/>
            <a:ext cx="1088513" cy="18288000"/>
            <a:chOff x="0" y="0"/>
            <a:chExt cx="28668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6687" cy="4816592"/>
            </a:xfrm>
            <a:custGeom>
              <a:avLst/>
              <a:gdLst/>
              <a:ahLst/>
              <a:cxnLst/>
              <a:rect l="l" t="t" r="r" b="b"/>
              <a:pathLst>
                <a:path w="286687" h="4816592">
                  <a:moveTo>
                    <a:pt x="0" y="0"/>
                  </a:moveTo>
                  <a:lnTo>
                    <a:pt x="286687" y="0"/>
                  </a:lnTo>
                  <a:lnTo>
                    <a:pt x="28668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696969">
                    <a:alpha val="72000"/>
                  </a:srgbClr>
                </a:gs>
                <a:gs pos="33333">
                  <a:srgbClr val="B4B4B4">
                    <a:alpha val="82500"/>
                  </a:srgbClr>
                </a:gs>
                <a:gs pos="66667">
                  <a:srgbClr val="EEEEEE">
                    <a:alpha val="70500"/>
                  </a:srgbClr>
                </a:gs>
                <a:gs pos="100000">
                  <a:srgbClr val="FBFBFB">
                    <a:alpha val="22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286687" cy="48356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-283045"/>
            <a:ext cx="18270100" cy="4165455"/>
          </a:xfrm>
          <a:custGeom>
            <a:avLst/>
            <a:gdLst/>
            <a:ahLst/>
            <a:cxnLst/>
            <a:rect l="l" t="t" r="r" b="b"/>
            <a:pathLst>
              <a:path w="18270100" h="4165455">
                <a:moveTo>
                  <a:pt x="0" y="0"/>
                </a:moveTo>
                <a:lnTo>
                  <a:pt x="18270100" y="0"/>
                </a:lnTo>
                <a:lnTo>
                  <a:pt x="18270100" y="4165455"/>
                </a:lnTo>
                <a:lnTo>
                  <a:pt x="0" y="41654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5641" b="-3068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823036" y="4751955"/>
            <a:ext cx="7436264" cy="4945116"/>
          </a:xfrm>
          <a:custGeom>
            <a:avLst/>
            <a:gdLst/>
            <a:ahLst/>
            <a:cxnLst/>
            <a:rect l="l" t="t" r="r" b="b"/>
            <a:pathLst>
              <a:path w="7436264" h="4945116">
                <a:moveTo>
                  <a:pt x="0" y="0"/>
                </a:moveTo>
                <a:lnTo>
                  <a:pt x="7436264" y="0"/>
                </a:lnTo>
                <a:lnTo>
                  <a:pt x="7436264" y="4945116"/>
                </a:lnTo>
                <a:lnTo>
                  <a:pt x="0" y="49451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329809" y="1144306"/>
            <a:ext cx="11628382" cy="1695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74"/>
              </a:lnSpc>
            </a:pPr>
            <a:r>
              <a:rPr lang="en-US" sz="9981" spc="79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CÉLKITŰZÉS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0018" y="4685280"/>
            <a:ext cx="7191982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75"/>
              </a:lnSpc>
              <a:spcBef>
                <a:spcPct val="0"/>
              </a:spcBef>
            </a:pPr>
            <a:r>
              <a:rPr lang="en-US" sz="7211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Korszerűsítés</a:t>
            </a:r>
            <a:endParaRPr lang="en-US" sz="7211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6201413"/>
            <a:ext cx="3880723" cy="898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36"/>
              </a:lnSpc>
            </a:pPr>
            <a:r>
              <a:rPr lang="en-US" sz="2720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- Környezetbarát tanterem</a:t>
            </a:r>
          </a:p>
          <a:p>
            <a:pPr algn="l">
              <a:lnSpc>
                <a:spcPts val="3536"/>
              </a:lnSpc>
              <a:spcBef>
                <a:spcPct val="0"/>
              </a:spcBef>
            </a:pPr>
            <a:r>
              <a:rPr lang="en-US" sz="2720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- Speciális tanterem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9925" b="-37852"/>
            </a:stretch>
          </a:blipFill>
        </p:spPr>
      </p:sp>
      <p:sp>
        <p:nvSpPr>
          <p:cNvPr id="3" name="Freeform 3"/>
          <p:cNvSpPr/>
          <p:nvPr/>
        </p:nvSpPr>
        <p:spPr>
          <a:xfrm rot="2925483">
            <a:off x="5978889" y="4633519"/>
            <a:ext cx="15026802" cy="1591351"/>
          </a:xfrm>
          <a:custGeom>
            <a:avLst/>
            <a:gdLst/>
            <a:ahLst/>
            <a:cxnLst/>
            <a:rect l="l" t="t" r="r" b="b"/>
            <a:pathLst>
              <a:path w="15026802" h="1591351">
                <a:moveTo>
                  <a:pt x="0" y="0"/>
                </a:moveTo>
                <a:lnTo>
                  <a:pt x="15026802" y="0"/>
                </a:lnTo>
                <a:lnTo>
                  <a:pt x="15026802" y="1591350"/>
                </a:lnTo>
                <a:lnTo>
                  <a:pt x="0" y="1591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495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276673">
            <a:off x="7928726" y="-510694"/>
            <a:ext cx="11302269" cy="12715053"/>
            <a:chOff x="0" y="0"/>
            <a:chExt cx="5370413" cy="604171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5370413" cy="6041715"/>
            </a:xfrm>
            <a:custGeom>
              <a:avLst/>
              <a:gdLst/>
              <a:ahLst/>
              <a:cxnLst/>
              <a:rect l="l" t="t" r="r" b="b"/>
              <a:pathLst>
                <a:path w="5370413" h="6041715">
                  <a:moveTo>
                    <a:pt x="5370413" y="0"/>
                  </a:moveTo>
                  <a:lnTo>
                    <a:pt x="5370413" y="6041715"/>
                  </a:lnTo>
                  <a:cubicBezTo>
                    <a:pt x="3580275" y="4027810"/>
                    <a:pt x="1790138" y="2013905"/>
                    <a:pt x="0" y="0"/>
                  </a:cubicBezTo>
                  <a:lnTo>
                    <a:pt x="5370413" y="0"/>
                  </a:lnTo>
                  <a:close/>
                </a:path>
              </a:pathLst>
            </a:custGeom>
            <a:blipFill>
              <a:blip r:embed="rId4"/>
              <a:stretch>
                <a:fillRect t="-7" b="-7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-3190657" y="-81270"/>
            <a:ext cx="15859325" cy="2805400"/>
            <a:chOff x="0" y="0"/>
            <a:chExt cx="1537211" cy="27192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37211" cy="271922"/>
            </a:xfrm>
            <a:custGeom>
              <a:avLst/>
              <a:gdLst/>
              <a:ahLst/>
              <a:cxnLst/>
              <a:rect l="l" t="t" r="r" b="b"/>
              <a:pathLst>
                <a:path w="1537211" h="271922">
                  <a:moveTo>
                    <a:pt x="1334011" y="0"/>
                  </a:moveTo>
                  <a:lnTo>
                    <a:pt x="0" y="0"/>
                  </a:lnTo>
                  <a:lnTo>
                    <a:pt x="203200" y="271922"/>
                  </a:lnTo>
                  <a:lnTo>
                    <a:pt x="1537211" y="271922"/>
                  </a:lnTo>
                  <a:lnTo>
                    <a:pt x="1334011" y="0"/>
                  </a:lnTo>
                  <a:close/>
                </a:path>
              </a:pathLst>
            </a:custGeom>
            <a:solidFill>
              <a:srgbClr val="010101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101600" y="-19050"/>
              <a:ext cx="1334011" cy="290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941106" y="9239841"/>
            <a:ext cx="9332395" cy="529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77"/>
              </a:lnSpc>
              <a:spcBef>
                <a:spcPct val="0"/>
              </a:spcBef>
            </a:pPr>
            <a:r>
              <a:rPr lang="en-US" sz="3099" spc="24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Geotermikus szellőztetés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2160809" y="8848108"/>
            <a:ext cx="1369825" cy="136982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160809" y="7173483"/>
            <a:ext cx="1369825" cy="136982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2311905" y="7406414"/>
            <a:ext cx="1067634" cy="949223"/>
          </a:xfrm>
          <a:custGeom>
            <a:avLst/>
            <a:gdLst/>
            <a:ahLst/>
            <a:cxnLst/>
            <a:rect l="l" t="t" r="r" b="b"/>
            <a:pathLst>
              <a:path w="1067634" h="949223">
                <a:moveTo>
                  <a:pt x="0" y="0"/>
                </a:moveTo>
                <a:lnTo>
                  <a:pt x="1067633" y="0"/>
                </a:lnTo>
                <a:lnTo>
                  <a:pt x="1067633" y="949224"/>
                </a:lnTo>
                <a:lnTo>
                  <a:pt x="0" y="949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8" name="Group 18"/>
          <p:cNvGrpSpPr/>
          <p:nvPr/>
        </p:nvGrpSpPr>
        <p:grpSpPr>
          <a:xfrm>
            <a:off x="2160809" y="5544119"/>
            <a:ext cx="1369825" cy="1369825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160809" y="3914755"/>
            <a:ext cx="1369825" cy="1369825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2358024" y="5874288"/>
            <a:ext cx="1021514" cy="709488"/>
          </a:xfrm>
          <a:custGeom>
            <a:avLst/>
            <a:gdLst/>
            <a:ahLst/>
            <a:cxnLst/>
            <a:rect l="l" t="t" r="r" b="b"/>
            <a:pathLst>
              <a:path w="1021514" h="709488">
                <a:moveTo>
                  <a:pt x="0" y="0"/>
                </a:moveTo>
                <a:lnTo>
                  <a:pt x="1021514" y="0"/>
                </a:lnTo>
                <a:lnTo>
                  <a:pt x="1021514" y="709488"/>
                </a:lnTo>
                <a:lnTo>
                  <a:pt x="0" y="7094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2493933" y="4091830"/>
            <a:ext cx="749696" cy="1015675"/>
          </a:xfrm>
          <a:custGeom>
            <a:avLst/>
            <a:gdLst/>
            <a:ahLst/>
            <a:cxnLst/>
            <a:rect l="l" t="t" r="r" b="b"/>
            <a:pathLst>
              <a:path w="749696" h="1015675">
                <a:moveTo>
                  <a:pt x="0" y="0"/>
                </a:moveTo>
                <a:lnTo>
                  <a:pt x="749696" y="0"/>
                </a:lnTo>
                <a:lnTo>
                  <a:pt x="749696" y="1015675"/>
                </a:lnTo>
                <a:lnTo>
                  <a:pt x="0" y="10156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2296718" y="8981458"/>
            <a:ext cx="1082820" cy="1082820"/>
          </a:xfrm>
          <a:custGeom>
            <a:avLst/>
            <a:gdLst/>
            <a:ahLst/>
            <a:cxnLst/>
            <a:rect l="l" t="t" r="r" b="b"/>
            <a:pathLst>
              <a:path w="1082820" h="1082820">
                <a:moveTo>
                  <a:pt x="0" y="0"/>
                </a:moveTo>
                <a:lnTo>
                  <a:pt x="1082820" y="0"/>
                </a:lnTo>
                <a:lnTo>
                  <a:pt x="1082820" y="1082820"/>
                </a:lnTo>
                <a:lnTo>
                  <a:pt x="0" y="10828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4185407" y="6080856"/>
            <a:ext cx="7723655" cy="50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40"/>
              </a:lnSpc>
              <a:spcBef>
                <a:spcPct val="0"/>
              </a:spcBef>
            </a:pPr>
            <a:r>
              <a:rPr lang="en-US" sz="3000" spc="294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Környezettudatos tevékenységek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185407" y="7605753"/>
            <a:ext cx="7132181" cy="50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40"/>
              </a:lnSpc>
              <a:spcBef>
                <a:spcPct val="0"/>
              </a:spcBef>
            </a:pPr>
            <a:r>
              <a:rPr lang="en-US" sz="3000" spc="294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Napkollektór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185407" y="4434936"/>
            <a:ext cx="7132181" cy="50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140"/>
              </a:lnSpc>
              <a:spcBef>
                <a:spcPct val="0"/>
              </a:spcBef>
            </a:pPr>
            <a:r>
              <a:rPr lang="en-US" sz="3000" spc="294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Szürke víz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0" y="324421"/>
            <a:ext cx="11639535" cy="1898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2"/>
              </a:lnSpc>
            </a:pPr>
            <a:r>
              <a:rPr lang="en-US" sz="548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Környezettudatos energiafelhasználás az iskolában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57312" y="1028700"/>
            <a:ext cx="15591759" cy="8229600"/>
            <a:chOff x="0" y="0"/>
            <a:chExt cx="4106471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106471" cy="2167467"/>
            </a:xfrm>
            <a:custGeom>
              <a:avLst/>
              <a:gdLst/>
              <a:ahLst/>
              <a:cxnLst/>
              <a:rect l="l" t="t" r="r" b="b"/>
              <a:pathLst>
                <a:path w="4106471" h="2167467">
                  <a:moveTo>
                    <a:pt x="12413" y="0"/>
                  </a:moveTo>
                  <a:lnTo>
                    <a:pt x="4094058" y="0"/>
                  </a:lnTo>
                  <a:cubicBezTo>
                    <a:pt x="4100914" y="0"/>
                    <a:pt x="4106471" y="5558"/>
                    <a:pt x="4106471" y="12413"/>
                  </a:cubicBezTo>
                  <a:lnTo>
                    <a:pt x="4106471" y="2155053"/>
                  </a:lnTo>
                  <a:cubicBezTo>
                    <a:pt x="4106471" y="2158346"/>
                    <a:pt x="4105164" y="2161503"/>
                    <a:pt x="4102836" y="2163831"/>
                  </a:cubicBezTo>
                  <a:cubicBezTo>
                    <a:pt x="4100507" y="2166159"/>
                    <a:pt x="4097350" y="2167467"/>
                    <a:pt x="4094058" y="2167467"/>
                  </a:cubicBezTo>
                  <a:lnTo>
                    <a:pt x="12413" y="2167467"/>
                  </a:lnTo>
                  <a:cubicBezTo>
                    <a:pt x="9121" y="2167467"/>
                    <a:pt x="5964" y="2166159"/>
                    <a:pt x="3636" y="2163831"/>
                  </a:cubicBezTo>
                  <a:cubicBezTo>
                    <a:pt x="1308" y="2161503"/>
                    <a:pt x="0" y="2158346"/>
                    <a:pt x="0" y="2155053"/>
                  </a:cubicBezTo>
                  <a:lnTo>
                    <a:pt x="0" y="12413"/>
                  </a:lnTo>
                  <a:cubicBezTo>
                    <a:pt x="0" y="9121"/>
                    <a:pt x="1308" y="5964"/>
                    <a:pt x="3636" y="3636"/>
                  </a:cubicBezTo>
                  <a:cubicBezTo>
                    <a:pt x="5964" y="1308"/>
                    <a:pt x="9121" y="0"/>
                    <a:pt x="12413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106471" cy="2186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900738" y="3603602"/>
            <a:ext cx="3086100" cy="4784036"/>
            <a:chOff x="0" y="0"/>
            <a:chExt cx="812800" cy="12599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1259993"/>
            </a:xfrm>
            <a:custGeom>
              <a:avLst/>
              <a:gdLst/>
              <a:ahLst/>
              <a:cxnLst/>
              <a:rect l="l" t="t" r="r" b="b"/>
              <a:pathLst>
                <a:path w="812800" h="1259993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209820"/>
                  </a:lnTo>
                  <a:cubicBezTo>
                    <a:pt x="812800" y="1223127"/>
                    <a:pt x="807514" y="1235889"/>
                    <a:pt x="798105" y="1245298"/>
                  </a:cubicBezTo>
                  <a:cubicBezTo>
                    <a:pt x="788695" y="1254707"/>
                    <a:pt x="775934" y="1259993"/>
                    <a:pt x="762627" y="1259993"/>
                  </a:cubicBezTo>
                  <a:lnTo>
                    <a:pt x="50173" y="1259993"/>
                  </a:lnTo>
                  <a:cubicBezTo>
                    <a:pt x="36866" y="1259993"/>
                    <a:pt x="24105" y="1254707"/>
                    <a:pt x="14695" y="1245298"/>
                  </a:cubicBezTo>
                  <a:cubicBezTo>
                    <a:pt x="5286" y="1235889"/>
                    <a:pt x="0" y="1223127"/>
                    <a:pt x="0" y="1209820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ln w="57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12800" cy="1279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900738" y="6762521"/>
            <a:ext cx="3086100" cy="878053"/>
            <a:chOff x="0" y="0"/>
            <a:chExt cx="812800" cy="23125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231257"/>
            </a:xfrm>
            <a:custGeom>
              <a:avLst/>
              <a:gdLst/>
              <a:ahLst/>
              <a:cxnLst/>
              <a:rect l="l" t="t" r="r" b="b"/>
              <a:pathLst>
                <a:path w="812800" h="231257">
                  <a:moveTo>
                    <a:pt x="0" y="0"/>
                  </a:moveTo>
                  <a:lnTo>
                    <a:pt x="812800" y="0"/>
                  </a:lnTo>
                  <a:lnTo>
                    <a:pt x="812800" y="231257"/>
                  </a:lnTo>
                  <a:lnTo>
                    <a:pt x="0" y="23125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12800" cy="2503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Ergonomikus szempont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301162" y="3603602"/>
            <a:ext cx="3086100" cy="4784036"/>
            <a:chOff x="0" y="0"/>
            <a:chExt cx="812800" cy="125999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1259993"/>
            </a:xfrm>
            <a:custGeom>
              <a:avLst/>
              <a:gdLst/>
              <a:ahLst/>
              <a:cxnLst/>
              <a:rect l="l" t="t" r="r" b="b"/>
              <a:pathLst>
                <a:path w="812800" h="1259993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209820"/>
                  </a:lnTo>
                  <a:cubicBezTo>
                    <a:pt x="812800" y="1223127"/>
                    <a:pt x="807514" y="1235889"/>
                    <a:pt x="798105" y="1245298"/>
                  </a:cubicBezTo>
                  <a:cubicBezTo>
                    <a:pt x="788695" y="1254707"/>
                    <a:pt x="775934" y="1259993"/>
                    <a:pt x="762627" y="1259993"/>
                  </a:cubicBezTo>
                  <a:lnTo>
                    <a:pt x="50173" y="1259993"/>
                  </a:lnTo>
                  <a:cubicBezTo>
                    <a:pt x="36866" y="1259993"/>
                    <a:pt x="24105" y="1254707"/>
                    <a:pt x="14695" y="1245298"/>
                  </a:cubicBezTo>
                  <a:cubicBezTo>
                    <a:pt x="5286" y="1235889"/>
                    <a:pt x="0" y="1223127"/>
                    <a:pt x="0" y="1209820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ln w="571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12800" cy="1279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301162" y="6751772"/>
            <a:ext cx="3086100" cy="878053"/>
            <a:chOff x="0" y="0"/>
            <a:chExt cx="812800" cy="23125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231257"/>
            </a:xfrm>
            <a:custGeom>
              <a:avLst/>
              <a:gdLst/>
              <a:ahLst/>
              <a:cxnLst/>
              <a:rect l="l" t="t" r="r" b="b"/>
              <a:pathLst>
                <a:path w="812800" h="231257">
                  <a:moveTo>
                    <a:pt x="0" y="0"/>
                  </a:moveTo>
                  <a:lnTo>
                    <a:pt x="812800" y="0"/>
                  </a:lnTo>
                  <a:lnTo>
                    <a:pt x="812800" y="231257"/>
                  </a:lnTo>
                  <a:lnTo>
                    <a:pt x="0" y="23125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9050"/>
              <a:ext cx="812800" cy="2503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Koncentráció és jó közérzet 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3690980" y="1702311"/>
            <a:ext cx="10906040" cy="1644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548"/>
              </a:lnSpc>
              <a:spcBef>
                <a:spcPct val="0"/>
              </a:spcBef>
            </a:pPr>
            <a:r>
              <a:rPr lang="en-US" sz="4745" spc="37">
                <a:solidFill>
                  <a:srgbClr val="010101"/>
                </a:solidFill>
                <a:latin typeface="Archivo Black"/>
                <a:ea typeface="Archivo Black"/>
                <a:cs typeface="Archivo Black"/>
                <a:sym typeface="Archivo Black"/>
              </a:rPr>
              <a:t>LEGYEN EGÉSZSÉGES AZ OSZTÁLYTEREM</a:t>
            </a:r>
          </a:p>
        </p:txBody>
      </p:sp>
      <p:sp>
        <p:nvSpPr>
          <p:cNvPr id="19" name="Freeform 19"/>
          <p:cNvSpPr/>
          <p:nvPr/>
        </p:nvSpPr>
        <p:spPr>
          <a:xfrm>
            <a:off x="7062893" y="4100367"/>
            <a:ext cx="789574" cy="975879"/>
          </a:xfrm>
          <a:custGeom>
            <a:avLst/>
            <a:gdLst/>
            <a:ahLst/>
            <a:cxnLst/>
            <a:rect l="l" t="t" r="r" b="b"/>
            <a:pathLst>
              <a:path w="789574" h="975879">
                <a:moveTo>
                  <a:pt x="0" y="0"/>
                </a:moveTo>
                <a:lnTo>
                  <a:pt x="789574" y="0"/>
                </a:lnTo>
                <a:lnTo>
                  <a:pt x="789574" y="975879"/>
                </a:lnTo>
                <a:lnTo>
                  <a:pt x="0" y="9758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026080" y="4182701"/>
            <a:ext cx="1397344" cy="1049278"/>
          </a:xfrm>
          <a:custGeom>
            <a:avLst/>
            <a:gdLst/>
            <a:ahLst/>
            <a:cxnLst/>
            <a:rect l="l" t="t" r="r" b="b"/>
            <a:pathLst>
              <a:path w="1397344" h="1049278">
                <a:moveTo>
                  <a:pt x="0" y="0"/>
                </a:moveTo>
                <a:lnTo>
                  <a:pt x="1397344" y="0"/>
                </a:lnTo>
                <a:lnTo>
                  <a:pt x="1397344" y="1049278"/>
                </a:lnTo>
                <a:lnTo>
                  <a:pt x="0" y="10492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999" b="-599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980058" y="1028700"/>
            <a:ext cx="19354610" cy="2258023"/>
            <a:chOff x="0" y="0"/>
            <a:chExt cx="1876002" cy="2188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76002" cy="218865"/>
            </a:xfrm>
            <a:custGeom>
              <a:avLst/>
              <a:gdLst/>
              <a:ahLst/>
              <a:cxnLst/>
              <a:rect l="l" t="t" r="r" b="b"/>
              <a:pathLst>
                <a:path w="1876002" h="218865">
                  <a:moveTo>
                    <a:pt x="167280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76002" y="218865"/>
                  </a:lnTo>
                  <a:lnTo>
                    <a:pt x="1672802" y="0"/>
                  </a:lnTo>
                  <a:close/>
                </a:path>
              </a:pathLst>
            </a:custGeom>
            <a:solidFill>
              <a:srgbClr val="010101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101600" y="-19050"/>
              <a:ext cx="1672802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94480" y="4205302"/>
            <a:ext cx="736150" cy="665905"/>
            <a:chOff x="0" y="0"/>
            <a:chExt cx="193883" cy="1753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3883" cy="175382"/>
            </a:xfrm>
            <a:custGeom>
              <a:avLst/>
              <a:gdLst/>
              <a:ahLst/>
              <a:cxnLst/>
              <a:rect l="l" t="t" r="r" b="b"/>
              <a:pathLst>
                <a:path w="193883" h="175382">
                  <a:moveTo>
                    <a:pt x="84134" y="0"/>
                  </a:moveTo>
                  <a:lnTo>
                    <a:pt x="109749" y="0"/>
                  </a:lnTo>
                  <a:cubicBezTo>
                    <a:pt x="156215" y="0"/>
                    <a:pt x="193883" y="37668"/>
                    <a:pt x="193883" y="84134"/>
                  </a:cubicBezTo>
                  <a:lnTo>
                    <a:pt x="193883" y="91248"/>
                  </a:lnTo>
                  <a:cubicBezTo>
                    <a:pt x="193883" y="137714"/>
                    <a:pt x="156215" y="175382"/>
                    <a:pt x="109749" y="175382"/>
                  </a:cubicBezTo>
                  <a:lnTo>
                    <a:pt x="84134" y="175382"/>
                  </a:lnTo>
                  <a:cubicBezTo>
                    <a:pt x="37668" y="175382"/>
                    <a:pt x="0" y="137714"/>
                    <a:pt x="0" y="91248"/>
                  </a:cubicBezTo>
                  <a:lnTo>
                    <a:pt x="0" y="84134"/>
                  </a:lnTo>
                  <a:cubicBezTo>
                    <a:pt x="0" y="37668"/>
                    <a:pt x="37668" y="0"/>
                    <a:pt x="84134" y="0"/>
                  </a:cubicBezTo>
                  <a:close/>
                </a:path>
              </a:pathLst>
            </a:custGeom>
            <a:solidFill>
              <a:srgbClr val="1A1A1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93883" cy="232532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b="1" spc="29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01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689046" y="4176727"/>
            <a:ext cx="6346855" cy="325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74"/>
              </a:lnSpc>
              <a:spcBef>
                <a:spcPct val="0"/>
              </a:spcBef>
            </a:pPr>
            <a:r>
              <a:rPr lang="en-US" sz="2010" spc="197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Tanterem felújítás: 2025.augustus 30.-ig</a:t>
            </a:r>
          </a:p>
        </p:txBody>
      </p:sp>
      <p:grpSp>
        <p:nvGrpSpPr>
          <p:cNvPr id="10" name="Group 10"/>
          <p:cNvGrpSpPr/>
          <p:nvPr/>
        </p:nvGrpSpPr>
        <p:grpSpPr>
          <a:xfrm rot="-1109621">
            <a:off x="8459280" y="3757389"/>
            <a:ext cx="8225232" cy="8225232"/>
            <a:chOff x="0" y="0"/>
            <a:chExt cx="4872604" cy="487260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72609" cy="4872609"/>
            </a:xfrm>
            <a:custGeom>
              <a:avLst/>
              <a:gdLst/>
              <a:ahLst/>
              <a:cxnLst/>
              <a:rect l="l" t="t" r="r" b="b"/>
              <a:pathLst>
                <a:path w="4872609" h="4872609">
                  <a:moveTo>
                    <a:pt x="1061593" y="2436241"/>
                  </a:moveTo>
                  <a:cubicBezTo>
                    <a:pt x="1061593" y="1687957"/>
                    <a:pt x="1688084" y="1061466"/>
                    <a:pt x="2436368" y="1061466"/>
                  </a:cubicBezTo>
                  <a:cubicBezTo>
                    <a:pt x="3202051" y="1061466"/>
                    <a:pt x="3811143" y="1687957"/>
                    <a:pt x="3811143" y="2436241"/>
                  </a:cubicBezTo>
                  <a:cubicBezTo>
                    <a:pt x="3811143" y="3201924"/>
                    <a:pt x="3202051" y="3811016"/>
                    <a:pt x="2436368" y="3811016"/>
                  </a:cubicBezTo>
                  <a:cubicBezTo>
                    <a:pt x="2436368" y="4872609"/>
                    <a:pt x="2436368" y="4872609"/>
                    <a:pt x="2436368" y="4872609"/>
                  </a:cubicBezTo>
                  <a:cubicBezTo>
                    <a:pt x="3776345" y="4872609"/>
                    <a:pt x="4872609" y="3776218"/>
                    <a:pt x="4872609" y="2436368"/>
                  </a:cubicBezTo>
                  <a:cubicBezTo>
                    <a:pt x="4872609" y="1096518"/>
                    <a:pt x="3776218" y="0"/>
                    <a:pt x="2436241" y="0"/>
                  </a:cubicBezTo>
                  <a:cubicBezTo>
                    <a:pt x="1096264" y="0"/>
                    <a:pt x="0" y="1096391"/>
                    <a:pt x="0" y="2436241"/>
                  </a:cubicBezTo>
                  <a:lnTo>
                    <a:pt x="1061593" y="2436241"/>
                  </a:lnTo>
                  <a:close/>
                </a:path>
              </a:pathLst>
            </a:custGeom>
            <a:solidFill>
              <a:srgbClr val="000000">
                <a:alpha val="16863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 rot="5891027">
            <a:off x="946460" y="5466670"/>
            <a:ext cx="6149121" cy="6170988"/>
            <a:chOff x="0" y="0"/>
            <a:chExt cx="4872604" cy="488993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72609" cy="4889881"/>
            </a:xfrm>
            <a:custGeom>
              <a:avLst/>
              <a:gdLst/>
              <a:ahLst/>
              <a:cxnLst/>
              <a:rect l="l" t="t" r="r" b="b"/>
              <a:pathLst>
                <a:path w="4872609" h="4889881">
                  <a:moveTo>
                    <a:pt x="3811016" y="2453640"/>
                  </a:moveTo>
                  <a:cubicBezTo>
                    <a:pt x="3811016" y="3201924"/>
                    <a:pt x="3201924" y="3828415"/>
                    <a:pt x="2436241" y="3828415"/>
                  </a:cubicBezTo>
                  <a:cubicBezTo>
                    <a:pt x="1687957" y="3828415"/>
                    <a:pt x="1061466" y="3201924"/>
                    <a:pt x="1061466" y="2453640"/>
                  </a:cubicBezTo>
                  <a:cubicBezTo>
                    <a:pt x="1061466" y="1687957"/>
                    <a:pt x="1687957" y="1078865"/>
                    <a:pt x="2436241" y="1078865"/>
                  </a:cubicBezTo>
                  <a:cubicBezTo>
                    <a:pt x="2436241" y="0"/>
                    <a:pt x="2436241" y="0"/>
                    <a:pt x="2436241" y="0"/>
                  </a:cubicBezTo>
                  <a:cubicBezTo>
                    <a:pt x="1096391" y="0"/>
                    <a:pt x="0" y="1096264"/>
                    <a:pt x="0" y="2453640"/>
                  </a:cubicBezTo>
                  <a:cubicBezTo>
                    <a:pt x="0" y="3793617"/>
                    <a:pt x="1096391" y="4889881"/>
                    <a:pt x="2436241" y="4889881"/>
                  </a:cubicBezTo>
                  <a:cubicBezTo>
                    <a:pt x="3776091" y="4889881"/>
                    <a:pt x="4872609" y="3793617"/>
                    <a:pt x="4872609" y="2453640"/>
                  </a:cubicBezTo>
                  <a:lnTo>
                    <a:pt x="3811016" y="2453640"/>
                  </a:lnTo>
                  <a:close/>
                </a:path>
              </a:pathLst>
            </a:custGeom>
            <a:solidFill>
              <a:srgbClr val="000000">
                <a:alpha val="16863"/>
              </a:srgbClr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916860" y="3148979"/>
            <a:ext cx="5689104" cy="275488"/>
            <a:chOff x="0" y="0"/>
            <a:chExt cx="4519796" cy="21886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519796" cy="218865"/>
            </a:xfrm>
            <a:custGeom>
              <a:avLst/>
              <a:gdLst/>
              <a:ahLst/>
              <a:cxnLst/>
              <a:rect l="l" t="t" r="r" b="b"/>
              <a:pathLst>
                <a:path w="4519796" h="218865">
                  <a:moveTo>
                    <a:pt x="4316596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4519796" y="218865"/>
                  </a:lnTo>
                  <a:lnTo>
                    <a:pt x="4316596" y="0"/>
                  </a:lnTo>
                  <a:close/>
                </a:path>
              </a:pathLst>
            </a:custGeom>
            <a:solidFill>
              <a:srgbClr val="727070"/>
            </a:solidFill>
            <a:ln cap="sq">
              <a:noFill/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01600" y="-19050"/>
              <a:ext cx="4316596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085550" y="-131220"/>
            <a:ext cx="9534019" cy="1112295"/>
            <a:chOff x="0" y="0"/>
            <a:chExt cx="1876002" cy="21886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876002" cy="218865"/>
            </a:xfrm>
            <a:custGeom>
              <a:avLst/>
              <a:gdLst/>
              <a:ahLst/>
              <a:cxnLst/>
              <a:rect l="l" t="t" r="r" b="b"/>
              <a:pathLst>
                <a:path w="1876002" h="218865">
                  <a:moveTo>
                    <a:pt x="1672802" y="0"/>
                  </a:moveTo>
                  <a:lnTo>
                    <a:pt x="0" y="0"/>
                  </a:lnTo>
                  <a:lnTo>
                    <a:pt x="203200" y="218865"/>
                  </a:lnTo>
                  <a:lnTo>
                    <a:pt x="1876002" y="218865"/>
                  </a:lnTo>
                  <a:lnTo>
                    <a:pt x="1672802" y="0"/>
                  </a:lnTo>
                  <a:close/>
                </a:path>
              </a:pathLst>
            </a:custGeom>
            <a:solidFill>
              <a:srgbClr val="363636"/>
            </a:solidFill>
            <a:ln cap="sq">
              <a:noFill/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01600" y="-19050"/>
              <a:ext cx="1672802" cy="2379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AutoShape 20"/>
          <p:cNvSpPr/>
          <p:nvPr/>
        </p:nvSpPr>
        <p:spPr>
          <a:xfrm>
            <a:off x="-715490" y="962025"/>
            <a:ext cx="12921291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21"/>
          <p:cNvSpPr txBox="1"/>
          <p:nvPr/>
        </p:nvSpPr>
        <p:spPr>
          <a:xfrm rot="82654">
            <a:off x="9539562" y="4244808"/>
            <a:ext cx="6058674" cy="2478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6"/>
              </a:lnSpc>
              <a:spcBef>
                <a:spcPct val="0"/>
              </a:spcBef>
            </a:pPr>
            <a:r>
              <a:rPr lang="en-US" sz="4782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Még folyamatban van...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0192817" y="5528842"/>
            <a:ext cx="4758158" cy="4758158"/>
            <a:chOff x="0" y="0"/>
            <a:chExt cx="13716000" cy="13716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3"/>
              <a:stretch>
                <a:fillRect l="-61111" r="-61111"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2147981" y="6823870"/>
            <a:ext cx="3746079" cy="3746079"/>
            <a:chOff x="0" y="0"/>
            <a:chExt cx="13716000" cy="13716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4"/>
              <a:stretch>
                <a:fillRect t="-39285" b="-39285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14019788" y="6823870"/>
            <a:ext cx="2832772" cy="2832772"/>
            <a:chOff x="0" y="0"/>
            <a:chExt cx="13716000" cy="13716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5"/>
              <a:stretch>
                <a:fillRect l="-61111" r="-61111"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4697247" y="5759544"/>
            <a:ext cx="3241462" cy="3241462"/>
            <a:chOff x="0" y="0"/>
            <a:chExt cx="13716000" cy="13716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6"/>
              <a:stretch>
                <a:fillRect l="-16666" r="-16666"/>
              </a:stretch>
            </a:blipFill>
          </p:spPr>
        </p:sp>
      </p:grpSp>
      <p:sp>
        <p:nvSpPr>
          <p:cNvPr id="30" name="TextBox 30"/>
          <p:cNvSpPr txBox="1"/>
          <p:nvPr/>
        </p:nvSpPr>
        <p:spPr>
          <a:xfrm>
            <a:off x="2001641" y="1229990"/>
            <a:ext cx="8908155" cy="1584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56"/>
              </a:lnSpc>
              <a:spcBef>
                <a:spcPct val="0"/>
              </a:spcBef>
            </a:pPr>
            <a:r>
              <a:rPr lang="en-US" sz="4606" spc="36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A PROJEKT MÉRFÖLDKÖVEI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55727" y="7409549"/>
            <a:ext cx="3189627" cy="8229600"/>
            <a:chOff x="0" y="0"/>
            <a:chExt cx="84006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40066" cy="2167467"/>
            </a:xfrm>
            <a:custGeom>
              <a:avLst/>
              <a:gdLst/>
              <a:ahLst/>
              <a:cxnLst/>
              <a:rect l="l" t="t" r="r" b="b"/>
              <a:pathLst>
                <a:path w="840066" h="2167467">
                  <a:moveTo>
                    <a:pt x="60680" y="0"/>
                  </a:moveTo>
                  <a:lnTo>
                    <a:pt x="779386" y="0"/>
                  </a:lnTo>
                  <a:cubicBezTo>
                    <a:pt x="795479" y="0"/>
                    <a:pt x="810914" y="6393"/>
                    <a:pt x="822294" y="17773"/>
                  </a:cubicBezTo>
                  <a:cubicBezTo>
                    <a:pt x="833673" y="29153"/>
                    <a:pt x="840066" y="44587"/>
                    <a:pt x="840066" y="60680"/>
                  </a:cubicBezTo>
                  <a:lnTo>
                    <a:pt x="840066" y="2106786"/>
                  </a:lnTo>
                  <a:cubicBezTo>
                    <a:pt x="840066" y="2140299"/>
                    <a:pt x="812899" y="2167467"/>
                    <a:pt x="779386" y="2167467"/>
                  </a:cubicBezTo>
                  <a:lnTo>
                    <a:pt x="60680" y="2167467"/>
                  </a:lnTo>
                  <a:cubicBezTo>
                    <a:pt x="27168" y="2167467"/>
                    <a:pt x="0" y="2140299"/>
                    <a:pt x="0" y="2106786"/>
                  </a:cubicBezTo>
                  <a:lnTo>
                    <a:pt x="0" y="60680"/>
                  </a:lnTo>
                  <a:cubicBezTo>
                    <a:pt x="0" y="27168"/>
                    <a:pt x="27168" y="0"/>
                    <a:pt x="60680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40066" cy="2186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62700" y="6172200"/>
            <a:ext cx="3189627" cy="8229600"/>
            <a:chOff x="0" y="0"/>
            <a:chExt cx="840066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40066" cy="2167467"/>
            </a:xfrm>
            <a:custGeom>
              <a:avLst/>
              <a:gdLst/>
              <a:ahLst/>
              <a:cxnLst/>
              <a:rect l="l" t="t" r="r" b="b"/>
              <a:pathLst>
                <a:path w="840066" h="2167467">
                  <a:moveTo>
                    <a:pt x="60680" y="0"/>
                  </a:moveTo>
                  <a:lnTo>
                    <a:pt x="779386" y="0"/>
                  </a:lnTo>
                  <a:cubicBezTo>
                    <a:pt x="795479" y="0"/>
                    <a:pt x="810914" y="6393"/>
                    <a:pt x="822294" y="17773"/>
                  </a:cubicBezTo>
                  <a:cubicBezTo>
                    <a:pt x="833673" y="29153"/>
                    <a:pt x="840066" y="44587"/>
                    <a:pt x="840066" y="60680"/>
                  </a:cubicBezTo>
                  <a:lnTo>
                    <a:pt x="840066" y="2106786"/>
                  </a:lnTo>
                  <a:cubicBezTo>
                    <a:pt x="840066" y="2140299"/>
                    <a:pt x="812899" y="2167467"/>
                    <a:pt x="779386" y="2167467"/>
                  </a:cubicBezTo>
                  <a:lnTo>
                    <a:pt x="60680" y="2167467"/>
                  </a:lnTo>
                  <a:cubicBezTo>
                    <a:pt x="27168" y="2167467"/>
                    <a:pt x="0" y="2140299"/>
                    <a:pt x="0" y="2106786"/>
                  </a:cubicBezTo>
                  <a:lnTo>
                    <a:pt x="0" y="60680"/>
                  </a:lnTo>
                  <a:cubicBezTo>
                    <a:pt x="0" y="27168"/>
                    <a:pt x="27168" y="0"/>
                    <a:pt x="60680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40066" cy="2186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069673" y="4761565"/>
            <a:ext cx="3189627" cy="8229600"/>
            <a:chOff x="0" y="0"/>
            <a:chExt cx="840066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40066" cy="2167467"/>
            </a:xfrm>
            <a:custGeom>
              <a:avLst/>
              <a:gdLst/>
              <a:ahLst/>
              <a:cxnLst/>
              <a:rect l="l" t="t" r="r" b="b"/>
              <a:pathLst>
                <a:path w="840066" h="2167467">
                  <a:moveTo>
                    <a:pt x="60680" y="0"/>
                  </a:moveTo>
                  <a:lnTo>
                    <a:pt x="779386" y="0"/>
                  </a:lnTo>
                  <a:cubicBezTo>
                    <a:pt x="795479" y="0"/>
                    <a:pt x="810914" y="6393"/>
                    <a:pt x="822294" y="17773"/>
                  </a:cubicBezTo>
                  <a:cubicBezTo>
                    <a:pt x="833673" y="29153"/>
                    <a:pt x="840066" y="44587"/>
                    <a:pt x="840066" y="60680"/>
                  </a:cubicBezTo>
                  <a:lnTo>
                    <a:pt x="840066" y="2106786"/>
                  </a:lnTo>
                  <a:cubicBezTo>
                    <a:pt x="840066" y="2140299"/>
                    <a:pt x="812899" y="2167467"/>
                    <a:pt x="779386" y="2167467"/>
                  </a:cubicBezTo>
                  <a:lnTo>
                    <a:pt x="60680" y="2167467"/>
                  </a:lnTo>
                  <a:cubicBezTo>
                    <a:pt x="27168" y="2167467"/>
                    <a:pt x="0" y="2140299"/>
                    <a:pt x="0" y="2106786"/>
                  </a:cubicBezTo>
                  <a:lnTo>
                    <a:pt x="0" y="60680"/>
                  </a:lnTo>
                  <a:cubicBezTo>
                    <a:pt x="0" y="27168"/>
                    <a:pt x="27168" y="0"/>
                    <a:pt x="60680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40066" cy="2186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46045" y="1988135"/>
            <a:ext cx="8616655" cy="3155365"/>
            <a:chOff x="0" y="0"/>
            <a:chExt cx="2269407" cy="8310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69407" cy="831043"/>
            </a:xfrm>
            <a:custGeom>
              <a:avLst/>
              <a:gdLst/>
              <a:ahLst/>
              <a:cxnLst/>
              <a:rect l="l" t="t" r="r" b="b"/>
              <a:pathLst>
                <a:path w="2269407" h="831043">
                  <a:moveTo>
                    <a:pt x="22462" y="0"/>
                  </a:moveTo>
                  <a:lnTo>
                    <a:pt x="2246945" y="0"/>
                  </a:lnTo>
                  <a:cubicBezTo>
                    <a:pt x="2259350" y="0"/>
                    <a:pt x="2269407" y="10057"/>
                    <a:pt x="2269407" y="22462"/>
                  </a:cubicBezTo>
                  <a:lnTo>
                    <a:pt x="2269407" y="808580"/>
                  </a:lnTo>
                  <a:cubicBezTo>
                    <a:pt x="2269407" y="820986"/>
                    <a:pt x="2259350" y="831043"/>
                    <a:pt x="2246945" y="831043"/>
                  </a:cubicBezTo>
                  <a:lnTo>
                    <a:pt x="22462" y="831043"/>
                  </a:lnTo>
                  <a:cubicBezTo>
                    <a:pt x="10057" y="831043"/>
                    <a:pt x="0" y="820986"/>
                    <a:pt x="0" y="808580"/>
                  </a:cubicBezTo>
                  <a:lnTo>
                    <a:pt x="0" y="22462"/>
                  </a:lnTo>
                  <a:cubicBezTo>
                    <a:pt x="0" y="10057"/>
                    <a:pt x="10057" y="0"/>
                    <a:pt x="22462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2269407" cy="850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108006" y="2227100"/>
            <a:ext cx="7692734" cy="2582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45"/>
              </a:lnSpc>
              <a:spcBef>
                <a:spcPct val="0"/>
              </a:spcBef>
            </a:pPr>
            <a:r>
              <a:rPr lang="en-US" sz="4960" spc="173">
                <a:solidFill>
                  <a:srgbClr val="010101"/>
                </a:solidFill>
                <a:latin typeface="Archivo Black"/>
                <a:ea typeface="Archivo Black"/>
                <a:cs typeface="Archivo Black"/>
                <a:sym typeface="Archivo Black"/>
              </a:rPr>
              <a:t>TERVEZETT MUNKA AZ OSZTÁLYTEREMBEN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613767" y="7703045"/>
            <a:ext cx="2810608" cy="360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</a:pPr>
            <a:r>
              <a:rPr lang="en-US" sz="2159" b="1" spc="30">
                <a:solidFill>
                  <a:srgbClr val="0405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Padlóújítás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42800" y="6467330"/>
            <a:ext cx="2629427" cy="360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80"/>
              </a:lnSpc>
              <a:spcBef>
                <a:spcPct val="0"/>
              </a:spcBef>
            </a:pPr>
            <a:r>
              <a:rPr lang="en-US" sz="2159" b="1" spc="30">
                <a:solidFill>
                  <a:srgbClr val="0405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Falfelújítás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349773" y="5105400"/>
            <a:ext cx="2629427" cy="360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80"/>
              </a:lnSpc>
              <a:spcBef>
                <a:spcPct val="0"/>
              </a:spcBef>
            </a:pPr>
            <a:r>
              <a:rPr lang="en-US" sz="2159" b="1" spc="30">
                <a:solidFill>
                  <a:srgbClr val="0405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Zöld növényfal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771769" y="8246088"/>
            <a:ext cx="2372231" cy="1027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-Tevékenység: régi padló eltávolítása </a:t>
            </a:r>
          </a:p>
          <a:p>
            <a:pPr algn="l">
              <a:lnSpc>
                <a:spcPts val="207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-Szempont: alacsony VOC-kibocsátás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799996" y="7035821"/>
            <a:ext cx="2372231" cy="1027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Tevékenység: Minden fal környezetbarátabbá tétele</a:t>
            </a:r>
          </a:p>
          <a:p>
            <a:pPr algn="l">
              <a:lnSpc>
                <a:spcPts val="207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-Szempont: Allergénmentes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478371" y="6014655"/>
            <a:ext cx="2372231" cy="1284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9"/>
              </a:lnSpc>
            </a:pPr>
            <a:r>
              <a:rPr lang="en-US" sz="15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Tevékenység: Mohafal telepítése a tanterem két falán.</a:t>
            </a:r>
          </a:p>
          <a:p>
            <a:pPr algn="l">
              <a:lnSpc>
                <a:spcPts val="207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Szempont: Légminőség javítása.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55727" y="7409549"/>
            <a:ext cx="3189627" cy="8229600"/>
            <a:chOff x="0" y="0"/>
            <a:chExt cx="84006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40066" cy="2167467"/>
            </a:xfrm>
            <a:custGeom>
              <a:avLst/>
              <a:gdLst/>
              <a:ahLst/>
              <a:cxnLst/>
              <a:rect l="l" t="t" r="r" b="b"/>
              <a:pathLst>
                <a:path w="840066" h="2167467">
                  <a:moveTo>
                    <a:pt x="60680" y="0"/>
                  </a:moveTo>
                  <a:lnTo>
                    <a:pt x="779386" y="0"/>
                  </a:lnTo>
                  <a:cubicBezTo>
                    <a:pt x="795479" y="0"/>
                    <a:pt x="810914" y="6393"/>
                    <a:pt x="822294" y="17773"/>
                  </a:cubicBezTo>
                  <a:cubicBezTo>
                    <a:pt x="833673" y="29153"/>
                    <a:pt x="840066" y="44587"/>
                    <a:pt x="840066" y="60680"/>
                  </a:cubicBezTo>
                  <a:lnTo>
                    <a:pt x="840066" y="2106786"/>
                  </a:lnTo>
                  <a:cubicBezTo>
                    <a:pt x="840066" y="2140299"/>
                    <a:pt x="812899" y="2167467"/>
                    <a:pt x="779386" y="2167467"/>
                  </a:cubicBezTo>
                  <a:lnTo>
                    <a:pt x="60680" y="2167467"/>
                  </a:lnTo>
                  <a:cubicBezTo>
                    <a:pt x="27168" y="2167467"/>
                    <a:pt x="0" y="2140299"/>
                    <a:pt x="0" y="2106786"/>
                  </a:cubicBezTo>
                  <a:lnTo>
                    <a:pt x="0" y="60680"/>
                  </a:lnTo>
                  <a:cubicBezTo>
                    <a:pt x="0" y="27168"/>
                    <a:pt x="27168" y="0"/>
                    <a:pt x="60680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40066" cy="2186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356559" y="6264810"/>
            <a:ext cx="3189627" cy="8229600"/>
            <a:chOff x="0" y="0"/>
            <a:chExt cx="840066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40066" cy="2167467"/>
            </a:xfrm>
            <a:custGeom>
              <a:avLst/>
              <a:gdLst/>
              <a:ahLst/>
              <a:cxnLst/>
              <a:rect l="l" t="t" r="r" b="b"/>
              <a:pathLst>
                <a:path w="840066" h="2167467">
                  <a:moveTo>
                    <a:pt x="60680" y="0"/>
                  </a:moveTo>
                  <a:lnTo>
                    <a:pt x="779386" y="0"/>
                  </a:lnTo>
                  <a:cubicBezTo>
                    <a:pt x="795479" y="0"/>
                    <a:pt x="810914" y="6393"/>
                    <a:pt x="822294" y="17773"/>
                  </a:cubicBezTo>
                  <a:cubicBezTo>
                    <a:pt x="833673" y="29153"/>
                    <a:pt x="840066" y="44587"/>
                    <a:pt x="840066" y="60680"/>
                  </a:cubicBezTo>
                  <a:lnTo>
                    <a:pt x="840066" y="2106786"/>
                  </a:lnTo>
                  <a:cubicBezTo>
                    <a:pt x="840066" y="2140299"/>
                    <a:pt x="812899" y="2167467"/>
                    <a:pt x="779386" y="2167467"/>
                  </a:cubicBezTo>
                  <a:lnTo>
                    <a:pt x="60680" y="2167467"/>
                  </a:lnTo>
                  <a:cubicBezTo>
                    <a:pt x="27168" y="2167467"/>
                    <a:pt x="0" y="2140299"/>
                    <a:pt x="0" y="2106786"/>
                  </a:cubicBezTo>
                  <a:lnTo>
                    <a:pt x="0" y="60680"/>
                  </a:lnTo>
                  <a:cubicBezTo>
                    <a:pt x="0" y="27168"/>
                    <a:pt x="27168" y="0"/>
                    <a:pt x="60680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840066" cy="2186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069673" y="4761565"/>
            <a:ext cx="3189627" cy="8229600"/>
            <a:chOff x="0" y="0"/>
            <a:chExt cx="840066" cy="216746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40066" cy="2167467"/>
            </a:xfrm>
            <a:custGeom>
              <a:avLst/>
              <a:gdLst/>
              <a:ahLst/>
              <a:cxnLst/>
              <a:rect l="l" t="t" r="r" b="b"/>
              <a:pathLst>
                <a:path w="840066" h="2167467">
                  <a:moveTo>
                    <a:pt x="60680" y="0"/>
                  </a:moveTo>
                  <a:lnTo>
                    <a:pt x="779386" y="0"/>
                  </a:lnTo>
                  <a:cubicBezTo>
                    <a:pt x="795479" y="0"/>
                    <a:pt x="810914" y="6393"/>
                    <a:pt x="822294" y="17773"/>
                  </a:cubicBezTo>
                  <a:cubicBezTo>
                    <a:pt x="833673" y="29153"/>
                    <a:pt x="840066" y="44587"/>
                    <a:pt x="840066" y="60680"/>
                  </a:cubicBezTo>
                  <a:lnTo>
                    <a:pt x="840066" y="2106786"/>
                  </a:lnTo>
                  <a:cubicBezTo>
                    <a:pt x="840066" y="2140299"/>
                    <a:pt x="812899" y="2167467"/>
                    <a:pt x="779386" y="2167467"/>
                  </a:cubicBezTo>
                  <a:lnTo>
                    <a:pt x="60680" y="2167467"/>
                  </a:lnTo>
                  <a:cubicBezTo>
                    <a:pt x="27168" y="2167467"/>
                    <a:pt x="0" y="2140299"/>
                    <a:pt x="0" y="2106786"/>
                  </a:cubicBezTo>
                  <a:lnTo>
                    <a:pt x="0" y="60680"/>
                  </a:lnTo>
                  <a:cubicBezTo>
                    <a:pt x="0" y="27168"/>
                    <a:pt x="27168" y="0"/>
                    <a:pt x="60680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840066" cy="21865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46045" y="1988135"/>
            <a:ext cx="8616655" cy="3155365"/>
            <a:chOff x="0" y="0"/>
            <a:chExt cx="2269407" cy="8310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69407" cy="831043"/>
            </a:xfrm>
            <a:custGeom>
              <a:avLst/>
              <a:gdLst/>
              <a:ahLst/>
              <a:cxnLst/>
              <a:rect l="l" t="t" r="r" b="b"/>
              <a:pathLst>
                <a:path w="2269407" h="831043">
                  <a:moveTo>
                    <a:pt x="22462" y="0"/>
                  </a:moveTo>
                  <a:lnTo>
                    <a:pt x="2246945" y="0"/>
                  </a:lnTo>
                  <a:cubicBezTo>
                    <a:pt x="2259350" y="0"/>
                    <a:pt x="2269407" y="10057"/>
                    <a:pt x="2269407" y="22462"/>
                  </a:cubicBezTo>
                  <a:lnTo>
                    <a:pt x="2269407" y="808580"/>
                  </a:lnTo>
                  <a:cubicBezTo>
                    <a:pt x="2269407" y="820986"/>
                    <a:pt x="2259350" y="831043"/>
                    <a:pt x="2246945" y="831043"/>
                  </a:cubicBezTo>
                  <a:lnTo>
                    <a:pt x="22462" y="831043"/>
                  </a:lnTo>
                  <a:cubicBezTo>
                    <a:pt x="10057" y="831043"/>
                    <a:pt x="0" y="820986"/>
                    <a:pt x="0" y="808580"/>
                  </a:cubicBezTo>
                  <a:lnTo>
                    <a:pt x="0" y="22462"/>
                  </a:lnTo>
                  <a:cubicBezTo>
                    <a:pt x="0" y="10057"/>
                    <a:pt x="10057" y="0"/>
                    <a:pt x="22462" y="0"/>
                  </a:cubicBezTo>
                  <a:close/>
                </a:path>
              </a:pathLst>
            </a:custGeom>
            <a:solidFill>
              <a:srgbClr val="FFFFFF">
                <a:alpha val="86667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2269407" cy="8500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108006" y="2227100"/>
            <a:ext cx="7692734" cy="2582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45"/>
              </a:lnSpc>
              <a:spcBef>
                <a:spcPct val="0"/>
              </a:spcBef>
            </a:pPr>
            <a:r>
              <a:rPr lang="en-US" sz="4960" spc="173">
                <a:solidFill>
                  <a:srgbClr val="010101"/>
                </a:solidFill>
                <a:latin typeface="Archivo Black"/>
                <a:ea typeface="Archivo Black"/>
                <a:cs typeface="Archivo Black"/>
                <a:sym typeface="Archivo Black"/>
              </a:rPr>
              <a:t>TERVEZETT MUNKA AZ OSZTÁLYTEREMBEN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613767" y="7703045"/>
            <a:ext cx="2810608" cy="360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0"/>
              </a:lnSpc>
            </a:pPr>
            <a:r>
              <a:rPr lang="en-US" sz="2159" b="1" spc="30">
                <a:solidFill>
                  <a:srgbClr val="0405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Ajtócsere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845712" y="6366187"/>
            <a:ext cx="2023603" cy="552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93"/>
              </a:lnSpc>
              <a:spcBef>
                <a:spcPct val="0"/>
              </a:spcBef>
            </a:pPr>
            <a:r>
              <a:rPr lang="en-US" sz="1662" b="1" spc="23">
                <a:solidFill>
                  <a:srgbClr val="0405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Padok és székek cseréje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349773" y="5105400"/>
            <a:ext cx="2629427" cy="360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980"/>
              </a:lnSpc>
              <a:spcBef>
                <a:spcPct val="0"/>
              </a:spcBef>
            </a:pPr>
            <a:r>
              <a:rPr lang="en-US" sz="2159" b="1" spc="30">
                <a:solidFill>
                  <a:srgbClr val="0405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Előkészítése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771769" y="8246088"/>
            <a:ext cx="2372231" cy="154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9"/>
              </a:lnSpc>
            </a:pPr>
            <a:r>
              <a:rPr lang="en-US" sz="15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-Tevékenység: Régi ajtó lecserélése újra amely hő és hangszigetelő.</a:t>
            </a:r>
          </a:p>
          <a:p>
            <a:pPr algn="l">
              <a:lnSpc>
                <a:spcPts val="207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Szempont: Energiahatékonyság növelése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671398" y="7390499"/>
            <a:ext cx="2372231" cy="1798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9"/>
              </a:lnSpc>
            </a:pPr>
            <a:r>
              <a:rPr lang="en-US" sz="15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Tevékenység: Környezetbarát tantermi bútorok beszerzése.</a:t>
            </a:r>
          </a:p>
          <a:p>
            <a:pPr algn="l">
              <a:lnSpc>
                <a:spcPts val="207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Szempont: Újrahasznosított anyagokból készült, kényelmes ülő alkalmatosság.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478371" y="6014655"/>
            <a:ext cx="2372231" cy="154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9"/>
              </a:lnSpc>
            </a:pPr>
            <a:r>
              <a:rPr lang="en-US" sz="15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Tevékenység: Tanterem kiürítése.</a:t>
            </a:r>
          </a:p>
          <a:p>
            <a:pPr algn="l">
              <a:lnSpc>
                <a:spcPts val="207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Cardo"/>
                <a:ea typeface="Cardo"/>
                <a:cs typeface="Cardo"/>
                <a:sym typeface="Cardo"/>
              </a:rPr>
              <a:t>Szempont: Újrahasznosítható padok, szekrények, székek elhelyezése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239" t="-75826" r="-175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19651" y="2081479"/>
            <a:ext cx="8699300" cy="6524475"/>
          </a:xfrm>
          <a:custGeom>
            <a:avLst/>
            <a:gdLst/>
            <a:ahLst/>
            <a:cxnLst/>
            <a:rect l="l" t="t" r="r" b="b"/>
            <a:pathLst>
              <a:path w="8699300" h="6524475">
                <a:moveTo>
                  <a:pt x="0" y="0"/>
                </a:moveTo>
                <a:lnTo>
                  <a:pt x="8699300" y="0"/>
                </a:lnTo>
                <a:lnTo>
                  <a:pt x="8699300" y="6524475"/>
                </a:lnTo>
                <a:lnTo>
                  <a:pt x="0" y="65244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1882" y="1846866"/>
            <a:ext cx="9012118" cy="6759089"/>
          </a:xfrm>
          <a:custGeom>
            <a:avLst/>
            <a:gdLst/>
            <a:ahLst/>
            <a:cxnLst/>
            <a:rect l="l" t="t" r="r" b="b"/>
            <a:pathLst>
              <a:path w="9012118" h="6759089">
                <a:moveTo>
                  <a:pt x="0" y="0"/>
                </a:moveTo>
                <a:lnTo>
                  <a:pt x="9012118" y="0"/>
                </a:lnTo>
                <a:lnTo>
                  <a:pt x="9012118" y="6759088"/>
                </a:lnTo>
                <a:lnTo>
                  <a:pt x="0" y="67590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489129" y="4873350"/>
            <a:ext cx="130522" cy="353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59"/>
              </a:lnSpc>
              <a:spcBef>
                <a:spcPct val="0"/>
              </a:spcBef>
            </a:pPr>
            <a:r>
              <a:rPr lang="en-US" sz="2199">
                <a:solidFill>
                  <a:srgbClr val="1A1A1A"/>
                </a:solidFill>
                <a:latin typeface="Open Sauce"/>
                <a:ea typeface="Open Sauce"/>
                <a:cs typeface="Open Sauce"/>
                <a:sym typeface="Open Sauce"/>
              </a:rPr>
              <a:t>„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239" t="-75826" r="-175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45926" y="7817442"/>
            <a:ext cx="11359405" cy="2469558"/>
          </a:xfrm>
          <a:custGeom>
            <a:avLst/>
            <a:gdLst/>
            <a:ahLst/>
            <a:cxnLst/>
            <a:rect l="l" t="t" r="r" b="b"/>
            <a:pathLst>
              <a:path w="11359405" h="2469558">
                <a:moveTo>
                  <a:pt x="0" y="0"/>
                </a:moveTo>
                <a:lnTo>
                  <a:pt x="11359405" y="0"/>
                </a:lnTo>
                <a:lnTo>
                  <a:pt x="11359405" y="2469558"/>
                </a:lnTo>
                <a:lnTo>
                  <a:pt x="0" y="24695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00" t="-1804" b="-324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087473" y="2547328"/>
            <a:ext cx="10113054" cy="1822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91"/>
              </a:lnSpc>
              <a:spcBef>
                <a:spcPct val="0"/>
              </a:spcBef>
            </a:pPr>
            <a:r>
              <a:rPr lang="en-US" sz="5283" spc="184">
                <a:solidFill>
                  <a:srgbClr val="010101"/>
                </a:solidFill>
                <a:latin typeface="Archivo Black"/>
                <a:ea typeface="Archivo Black"/>
                <a:cs typeface="Archivo Black"/>
                <a:sym typeface="Archivo Black"/>
              </a:rPr>
              <a:t>KÖSZÖNÖM A FIGYELMET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85190" y="4863825"/>
            <a:ext cx="15538400" cy="3227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>
                <a:solidFill>
                  <a:srgbClr val="1A1A1A"/>
                </a:solidFill>
                <a:latin typeface="Open Sauce"/>
                <a:ea typeface="Open Sauce"/>
                <a:cs typeface="Open Sauce"/>
                <a:sym typeface="Open Sauce"/>
              </a:rPr>
              <a:t>„</a:t>
            </a:r>
            <a:r>
              <a:rPr lang="en-US" sz="249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Mit finanzieller Unterstützung der Europäischen Union. Die geäußerten Ansichten und Meinungen 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entsprechen jedoch ausschließlich denen der Autor*innen und spiegeln nicht 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notwendigerweise die der Europäischen Union oder der Tempus Közalapítvány wider. 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Weder die Europäische Union noch die fördernde Stelle können 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dafür verantwortlich gemacht werden.“</a:t>
            </a:r>
          </a:p>
          <a:p>
            <a:pPr algn="ctr">
              <a:lnSpc>
                <a:spcPts val="3249"/>
              </a:lnSpc>
              <a:spcBef>
                <a:spcPct val="0"/>
              </a:spcBef>
            </a:pPr>
            <a:endParaRPr lang="en-US" sz="2499" b="1">
              <a:solidFill>
                <a:srgbClr val="FFFFFF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ctr">
              <a:lnSpc>
                <a:spcPts val="3249"/>
              </a:lnSpc>
              <a:spcBef>
                <a:spcPct val="0"/>
              </a:spcBef>
            </a:pPr>
            <a:r>
              <a:rPr lang="en-US" sz="2499" b="1">
                <a:solidFill>
                  <a:srgbClr val="FFFFFF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Von der Europäischen Union finanziert – Projektnummer: 2023-2-HU01-KA220-SCH-000169980</a:t>
            </a:r>
          </a:p>
          <a:p>
            <a:pPr algn="ctr">
              <a:lnSpc>
                <a:spcPts val="2859"/>
              </a:lnSpc>
              <a:spcBef>
                <a:spcPct val="0"/>
              </a:spcBef>
            </a:pPr>
            <a:endParaRPr lang="en-US" sz="2499" b="1">
              <a:solidFill>
                <a:srgbClr val="FFFFFF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</Words>
  <Application>Microsoft Office PowerPoint</Application>
  <PresentationFormat>Egyéni</PresentationFormat>
  <Paragraphs>48</Paragraphs>
  <Slides>9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20" baseType="lpstr">
      <vt:lpstr>Arial</vt:lpstr>
      <vt:lpstr>League Spartan</vt:lpstr>
      <vt:lpstr>Montserrat</vt:lpstr>
      <vt:lpstr>Open Sauce</vt:lpstr>
      <vt:lpstr>Open Sans Bold</vt:lpstr>
      <vt:lpstr>Calibri</vt:lpstr>
      <vt:lpstr>Montserrat Bold</vt:lpstr>
      <vt:lpstr>Cardo</vt:lpstr>
      <vt:lpstr>Archivo Black</vt:lpstr>
      <vt:lpstr>Open Sauce Bold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Nachhaltiges Klassenzimmer- Viki, Kitti</dc:title>
  <dc:creator>Felhasználó</dc:creator>
  <cp:lastModifiedBy>Felhasználó</cp:lastModifiedBy>
  <cp:revision>2</cp:revision>
  <dcterms:created xsi:type="dcterms:W3CDTF">2006-08-16T00:00:00Z</dcterms:created>
  <dcterms:modified xsi:type="dcterms:W3CDTF">2026-04-14T19:37:18Z</dcterms:modified>
  <dc:identifier>DAGmqtdIeN0</dc:identifier>
</cp:coreProperties>
</file>