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18288000" cy="10287000"/>
  <p:notesSz cx="6858000" cy="9144000"/>
  <p:embeddedFontLst>
    <p:embeddedFont>
      <p:font typeface="League Spartan" panose="020B0604020202020204" charset="-18"/>
      <p:regular r:id="rId11"/>
    </p:embeddedFont>
    <p:embeddedFont>
      <p:font typeface="Montserrat" panose="020B0604020202020204" charset="-18"/>
      <p:regular r:id="rId12"/>
    </p:embeddedFont>
    <p:embeddedFont>
      <p:font typeface="Open Sauce Bold" panose="020B0604020202020204" charset="-18"/>
      <p:regular r:id="rId13"/>
    </p:embeddedFont>
    <p:embeddedFont>
      <p:font typeface="Montserrat Bold" panose="020B0604020202020204" charset="-18"/>
      <p:regular r:id="rId14"/>
    </p:embeddedFont>
    <p:embeddedFont>
      <p:font typeface="Open Sans Bold" panose="020B0604020202020204" charset="0"/>
      <p:regular r:id="rId15"/>
    </p:embeddedFont>
    <p:embeddedFont>
      <p:font typeface="Calibri" panose="020F0502020204030204" pitchFamily="34" charset="0"/>
      <p:regular r:id="rId16"/>
      <p:bold r:id="rId17"/>
      <p:italic r:id="rId18"/>
      <p:boldItalic r:id="rId19"/>
    </p:embeddedFont>
    <p:embeddedFont>
      <p:font typeface="Cardo" panose="020B0604020202020204" charset="-79"/>
      <p:regular r:id="rId20"/>
    </p:embeddedFont>
    <p:embeddedFont>
      <p:font typeface="Archivo Black" panose="020B0604020202020204" charset="-18"/>
      <p:regular r:id="rId2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7" d="100"/>
          <a:sy n="47" d="100"/>
        </p:scale>
        <p:origin x="696" y="4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3.fntdata"/><Relationship Id="rId18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font" Target="fonts/font11.fntdata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font" Target="fonts/font7.fntdata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6.fntdata"/><Relationship Id="rId20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5.fntdata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4.fntdata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4/14/2026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3.png"/><Relationship Id="rId7" Type="http://schemas.openxmlformats.org/officeDocument/2006/relationships/image" Target="../media/image9.png"/><Relationship Id="rId12" Type="http://schemas.openxmlformats.org/officeDocument/2006/relationships/image" Target="../media/image1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svg"/><Relationship Id="rId11" Type="http://schemas.openxmlformats.org/officeDocument/2006/relationships/image" Target="../media/image11.png"/><Relationship Id="rId5" Type="http://schemas.openxmlformats.org/officeDocument/2006/relationships/image" Target="../media/image8.png"/><Relationship Id="rId10" Type="http://schemas.openxmlformats.org/officeDocument/2006/relationships/image" Target="../media/image13.svg"/><Relationship Id="rId4" Type="http://schemas.openxmlformats.org/officeDocument/2006/relationships/image" Target="../media/image7.jpeg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svg"/><Relationship Id="rId5" Type="http://schemas.openxmlformats.org/officeDocument/2006/relationships/image" Target="../media/image14.png"/><Relationship Id="rId4" Type="http://schemas.openxmlformats.org/officeDocument/2006/relationships/image" Target="../media/image18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9589607" y="0"/>
            <a:ext cx="8698393" cy="10400373"/>
            <a:chOff x="0" y="0"/>
            <a:chExt cx="8603361" cy="10286746"/>
          </a:xfrm>
        </p:grpSpPr>
        <p:sp>
          <p:nvSpPr>
            <p:cNvPr id="4" name="Freeform 4"/>
            <p:cNvSpPr/>
            <p:nvPr/>
          </p:nvSpPr>
          <p:spPr>
            <a:xfrm>
              <a:off x="-50" y="-128"/>
              <a:ext cx="8603411" cy="10286874"/>
            </a:xfrm>
            <a:custGeom>
              <a:avLst/>
              <a:gdLst/>
              <a:ahLst/>
              <a:cxnLst/>
              <a:rect l="l" t="t" r="r" b="b"/>
              <a:pathLst>
                <a:path w="8603411" h="10286874">
                  <a:moveTo>
                    <a:pt x="8603411" y="10251441"/>
                  </a:moveTo>
                  <a:cubicBezTo>
                    <a:pt x="8603411" y="10284588"/>
                    <a:pt x="8592743" y="10286874"/>
                    <a:pt x="8564930" y="10286874"/>
                  </a:cubicBezTo>
                  <a:cubicBezTo>
                    <a:pt x="5710350" y="10286239"/>
                    <a:pt x="2855899" y="10286239"/>
                    <a:pt x="1320" y="10286239"/>
                  </a:cubicBezTo>
                  <a:cubicBezTo>
                    <a:pt x="-2744" y="10272396"/>
                    <a:pt x="3606" y="10259823"/>
                    <a:pt x="6527" y="10246996"/>
                  </a:cubicBezTo>
                  <a:cubicBezTo>
                    <a:pt x="132003" y="9685402"/>
                    <a:pt x="257606" y="9123935"/>
                    <a:pt x="383463" y="8562467"/>
                  </a:cubicBezTo>
                  <a:cubicBezTo>
                    <a:pt x="562914" y="7761986"/>
                    <a:pt x="742746" y="6961633"/>
                    <a:pt x="922070" y="6161151"/>
                  </a:cubicBezTo>
                  <a:cubicBezTo>
                    <a:pt x="1143558" y="5172583"/>
                    <a:pt x="1364538" y="4184015"/>
                    <a:pt x="1585899" y="3195574"/>
                  </a:cubicBezTo>
                  <a:cubicBezTo>
                    <a:pt x="1810816" y="2191385"/>
                    <a:pt x="2035860" y="1187323"/>
                    <a:pt x="2261412" y="183261"/>
                  </a:cubicBezTo>
                  <a:cubicBezTo>
                    <a:pt x="2275128" y="122174"/>
                    <a:pt x="2283891" y="59690"/>
                    <a:pt x="2306116" y="635"/>
                  </a:cubicBezTo>
                  <a:cubicBezTo>
                    <a:pt x="4392472" y="635"/>
                    <a:pt x="6478828" y="635"/>
                    <a:pt x="8565184" y="0"/>
                  </a:cubicBezTo>
                  <a:cubicBezTo>
                    <a:pt x="8593505" y="0"/>
                    <a:pt x="8603157" y="3429"/>
                    <a:pt x="8603157" y="35814"/>
                  </a:cubicBezTo>
                  <a:cubicBezTo>
                    <a:pt x="8602395" y="3441066"/>
                    <a:pt x="8602395" y="6846317"/>
                    <a:pt x="8603411" y="10251441"/>
                  </a:cubicBezTo>
                  <a:close/>
                </a:path>
              </a:pathLst>
            </a:custGeom>
            <a:blipFill>
              <a:blip r:embed="rId3"/>
              <a:stretch>
                <a:fillRect l="-56282" r="-56282"/>
              </a:stretch>
            </a:blipFill>
          </p:spPr>
        </p:sp>
      </p:grpSp>
      <p:grpSp>
        <p:nvGrpSpPr>
          <p:cNvPr id="5" name="Group 5"/>
          <p:cNvGrpSpPr/>
          <p:nvPr/>
        </p:nvGrpSpPr>
        <p:grpSpPr>
          <a:xfrm>
            <a:off x="4120400" y="3413660"/>
            <a:ext cx="9052904" cy="2238028"/>
            <a:chOff x="0" y="0"/>
            <a:chExt cx="2384304" cy="58944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384304" cy="589440"/>
            </a:xfrm>
            <a:custGeom>
              <a:avLst/>
              <a:gdLst/>
              <a:ahLst/>
              <a:cxnLst/>
              <a:rect l="l" t="t" r="r" b="b"/>
              <a:pathLst>
                <a:path w="2384304" h="589440">
                  <a:moveTo>
                    <a:pt x="0" y="0"/>
                  </a:moveTo>
                  <a:lnTo>
                    <a:pt x="2384304" y="0"/>
                  </a:lnTo>
                  <a:lnTo>
                    <a:pt x="2384304" y="589440"/>
                  </a:lnTo>
                  <a:lnTo>
                    <a:pt x="0" y="58944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2384304" cy="61801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09"/>
                </a:lnSpc>
              </a:pPr>
              <a:r>
                <a:rPr lang="en-US" sz="2699" b="1">
                  <a:solidFill>
                    <a:srgbClr val="000000"/>
                  </a:solidFill>
                  <a:latin typeface="Open Sauce Bold"/>
                  <a:ea typeface="Open Sauce Bold"/>
                  <a:cs typeface="Open Sauce Bold"/>
                  <a:sym typeface="Open Sauce Bold"/>
                </a:rPr>
                <a:t>Klassenzimmer</a:t>
              </a:r>
            </a:p>
          </p:txBody>
        </p:sp>
      </p:grpSp>
      <p:sp>
        <p:nvSpPr>
          <p:cNvPr id="8" name="Freeform 8"/>
          <p:cNvSpPr/>
          <p:nvPr/>
        </p:nvSpPr>
        <p:spPr>
          <a:xfrm>
            <a:off x="4237583" y="6937923"/>
            <a:ext cx="9904959" cy="680751"/>
          </a:xfrm>
          <a:custGeom>
            <a:avLst/>
            <a:gdLst/>
            <a:ahLst/>
            <a:cxnLst/>
            <a:rect l="l" t="t" r="r" b="b"/>
            <a:pathLst>
              <a:path w="9904959" h="680751">
                <a:moveTo>
                  <a:pt x="0" y="0"/>
                </a:moveTo>
                <a:lnTo>
                  <a:pt x="9904958" y="0"/>
                </a:lnTo>
                <a:lnTo>
                  <a:pt x="9904958" y="680752"/>
                </a:lnTo>
                <a:lnTo>
                  <a:pt x="0" y="68075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187363"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6772677" y="6344541"/>
            <a:ext cx="4834771" cy="3625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59"/>
              </a:lnSpc>
              <a:spcBef>
                <a:spcPct val="0"/>
              </a:spcBef>
            </a:pPr>
            <a:r>
              <a:rPr lang="en-US" sz="2199">
                <a:solidFill>
                  <a:srgbClr val="040506"/>
                </a:solidFill>
                <a:latin typeface="Cardo"/>
                <a:ea typeface="Cardo"/>
                <a:cs typeface="Cardo"/>
                <a:sym typeface="Cardo"/>
              </a:rPr>
              <a:t>Készítette: Gyurján Viktória, Farkas Kitti</a:t>
            </a:r>
          </a:p>
        </p:txBody>
      </p:sp>
      <p:sp>
        <p:nvSpPr>
          <p:cNvPr id="10" name="Freeform 10"/>
          <p:cNvSpPr/>
          <p:nvPr/>
        </p:nvSpPr>
        <p:spPr>
          <a:xfrm>
            <a:off x="4254305" y="9357452"/>
            <a:ext cx="5361140" cy="368462"/>
          </a:xfrm>
          <a:custGeom>
            <a:avLst/>
            <a:gdLst/>
            <a:ahLst/>
            <a:cxnLst/>
            <a:rect l="l" t="t" r="r" b="b"/>
            <a:pathLst>
              <a:path w="5361140" h="368462">
                <a:moveTo>
                  <a:pt x="0" y="0"/>
                </a:moveTo>
                <a:lnTo>
                  <a:pt x="5361140" y="0"/>
                </a:lnTo>
                <a:lnTo>
                  <a:pt x="5361140" y="368462"/>
                </a:lnTo>
                <a:lnTo>
                  <a:pt x="0" y="36846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187363"/>
            </a:stretch>
          </a:blipFill>
        </p:spPr>
      </p:sp>
      <p:grpSp>
        <p:nvGrpSpPr>
          <p:cNvPr id="11" name="Group 11"/>
          <p:cNvGrpSpPr/>
          <p:nvPr/>
        </p:nvGrpSpPr>
        <p:grpSpPr>
          <a:xfrm>
            <a:off x="4918823" y="1038225"/>
            <a:ext cx="8450354" cy="2091777"/>
            <a:chOff x="0" y="0"/>
            <a:chExt cx="2225608" cy="550921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225608" cy="550921"/>
            </a:xfrm>
            <a:custGeom>
              <a:avLst/>
              <a:gdLst/>
              <a:ahLst/>
              <a:cxnLst/>
              <a:rect l="l" t="t" r="r" b="b"/>
              <a:pathLst>
                <a:path w="2225608" h="550921">
                  <a:moveTo>
                    <a:pt x="0" y="0"/>
                  </a:moveTo>
                  <a:lnTo>
                    <a:pt x="2225608" y="0"/>
                  </a:lnTo>
                  <a:lnTo>
                    <a:pt x="2225608" y="550921"/>
                  </a:lnTo>
                  <a:lnTo>
                    <a:pt x="0" y="550921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0" y="-19050"/>
              <a:ext cx="2225608" cy="56997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r>
                <a:rPr lang="en-US" sz="2199" b="1">
                  <a:solidFill>
                    <a:srgbClr val="000000"/>
                  </a:solidFill>
                  <a:latin typeface="Open Sauce Bold"/>
                  <a:ea typeface="Open Sauce Bold"/>
                  <a:cs typeface="Open Sauce Bold"/>
                  <a:sym typeface="Open Sauce Bold"/>
                </a:rPr>
                <a:t>Gemeinsam Zukunft gestalten – Die Welt gestalten und den Wandel nachhaltig vorantreiben</a:t>
              </a:r>
            </a:p>
            <a:p>
              <a:pPr algn="ctr">
                <a:lnSpc>
                  <a:spcPts val="2859"/>
                </a:lnSpc>
              </a:pPr>
              <a:endParaRPr lang="en-US" sz="2199" b="1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endParaRPr>
            </a:p>
          </p:txBody>
        </p:sp>
      </p:grpSp>
      <p:sp>
        <p:nvSpPr>
          <p:cNvPr id="14" name="Freeform 14"/>
          <p:cNvSpPr/>
          <p:nvPr/>
        </p:nvSpPr>
        <p:spPr>
          <a:xfrm>
            <a:off x="4918823" y="3130002"/>
            <a:ext cx="8254481" cy="567317"/>
          </a:xfrm>
          <a:custGeom>
            <a:avLst/>
            <a:gdLst/>
            <a:ahLst/>
            <a:cxnLst/>
            <a:rect l="l" t="t" r="r" b="b"/>
            <a:pathLst>
              <a:path w="8254481" h="567317">
                <a:moveTo>
                  <a:pt x="0" y="0"/>
                </a:moveTo>
                <a:lnTo>
                  <a:pt x="8254482" y="0"/>
                </a:lnTo>
                <a:lnTo>
                  <a:pt x="8254482" y="567317"/>
                </a:lnTo>
                <a:lnTo>
                  <a:pt x="0" y="56731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187363"/>
            </a:stretch>
          </a:blipFill>
        </p:spPr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 flipV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grpSp>
        <p:nvGrpSpPr>
          <p:cNvPr id="3" name="Group 3"/>
          <p:cNvGrpSpPr/>
          <p:nvPr/>
        </p:nvGrpSpPr>
        <p:grpSpPr>
          <a:xfrm rot="5400000">
            <a:off x="8599743" y="-4717334"/>
            <a:ext cx="1088513" cy="18288000"/>
            <a:chOff x="0" y="0"/>
            <a:chExt cx="286687" cy="481659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86687" cy="4816592"/>
            </a:xfrm>
            <a:custGeom>
              <a:avLst/>
              <a:gdLst/>
              <a:ahLst/>
              <a:cxnLst/>
              <a:rect l="l" t="t" r="r" b="b"/>
              <a:pathLst>
                <a:path w="286687" h="4816592">
                  <a:moveTo>
                    <a:pt x="0" y="0"/>
                  </a:moveTo>
                  <a:lnTo>
                    <a:pt x="286687" y="0"/>
                  </a:lnTo>
                  <a:lnTo>
                    <a:pt x="286687" y="4816592"/>
                  </a:lnTo>
                  <a:lnTo>
                    <a:pt x="0" y="4816592"/>
                  </a:lnTo>
                  <a:close/>
                </a:path>
              </a:pathLst>
            </a:custGeom>
            <a:gradFill rotWithShape="1">
              <a:gsLst>
                <a:gs pos="0">
                  <a:srgbClr val="696969">
                    <a:alpha val="72000"/>
                  </a:srgbClr>
                </a:gs>
                <a:gs pos="33333">
                  <a:srgbClr val="B4B4B4">
                    <a:alpha val="82500"/>
                  </a:srgbClr>
                </a:gs>
                <a:gs pos="66667">
                  <a:srgbClr val="EEEEEE">
                    <a:alpha val="70500"/>
                  </a:srgbClr>
                </a:gs>
                <a:gs pos="100000">
                  <a:srgbClr val="FBFBFB">
                    <a:alpha val="22000"/>
                  </a:srgbClr>
                </a:gs>
              </a:gsLst>
              <a:lin ang="0"/>
            </a:gradFill>
            <a:ln cap="sq">
              <a:noFill/>
              <a:prstDash val="solid"/>
              <a:miter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19050"/>
              <a:ext cx="286687" cy="483564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8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0" y="-283045"/>
            <a:ext cx="18270100" cy="4165455"/>
          </a:xfrm>
          <a:custGeom>
            <a:avLst/>
            <a:gdLst/>
            <a:ahLst/>
            <a:cxnLst/>
            <a:rect l="l" t="t" r="r" b="b"/>
            <a:pathLst>
              <a:path w="18270100" h="4165455">
                <a:moveTo>
                  <a:pt x="0" y="0"/>
                </a:moveTo>
                <a:lnTo>
                  <a:pt x="18270100" y="0"/>
                </a:lnTo>
                <a:lnTo>
                  <a:pt x="18270100" y="4165455"/>
                </a:lnTo>
                <a:lnTo>
                  <a:pt x="0" y="416545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45641" b="-30682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9823036" y="4751955"/>
            <a:ext cx="7436264" cy="4945116"/>
          </a:xfrm>
          <a:custGeom>
            <a:avLst/>
            <a:gdLst/>
            <a:ahLst/>
            <a:cxnLst/>
            <a:rect l="l" t="t" r="r" b="b"/>
            <a:pathLst>
              <a:path w="7436264" h="4945116">
                <a:moveTo>
                  <a:pt x="0" y="0"/>
                </a:moveTo>
                <a:lnTo>
                  <a:pt x="7436264" y="0"/>
                </a:lnTo>
                <a:lnTo>
                  <a:pt x="7436264" y="4945116"/>
                </a:lnTo>
                <a:lnTo>
                  <a:pt x="0" y="494511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3329809" y="1144306"/>
            <a:ext cx="11628382" cy="34389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774"/>
              </a:lnSpc>
            </a:pPr>
            <a:r>
              <a:rPr lang="en-US" sz="9981" spc="79">
                <a:solidFill>
                  <a:srgbClr val="FFFFFF"/>
                </a:solidFill>
                <a:latin typeface="Archivo Black"/>
                <a:ea typeface="Archivo Black"/>
                <a:cs typeface="Archivo Black"/>
                <a:sym typeface="Archivo Black"/>
              </a:rPr>
              <a:t>OBJEKTIV</a:t>
            </a:r>
          </a:p>
          <a:p>
            <a:pPr algn="ctr">
              <a:lnSpc>
                <a:spcPts val="13774"/>
              </a:lnSpc>
            </a:pPr>
            <a:endParaRPr lang="en-US" sz="9981" spc="79">
              <a:solidFill>
                <a:srgbClr val="FFFFFF"/>
              </a:solidFill>
              <a:latin typeface="Archivo Black"/>
              <a:ea typeface="Archivo Black"/>
              <a:cs typeface="Archivo Black"/>
              <a:sym typeface="Archivo Black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610722" y="4685280"/>
            <a:ext cx="8685678" cy="24109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375"/>
              </a:lnSpc>
            </a:pPr>
            <a:r>
              <a:rPr lang="en-US" sz="7211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Modernisierung</a:t>
            </a:r>
            <a:endParaRPr lang="en-US" sz="7211" dirty="0">
              <a:solidFill>
                <a:srgbClr val="000000"/>
              </a:solidFill>
              <a:latin typeface="League Spartan"/>
              <a:ea typeface="League Spartan"/>
              <a:cs typeface="League Spartan"/>
              <a:sym typeface="League Spartan"/>
            </a:endParaRPr>
          </a:p>
          <a:p>
            <a:pPr algn="ctr">
              <a:lnSpc>
                <a:spcPts val="9375"/>
              </a:lnSpc>
              <a:spcBef>
                <a:spcPct val="0"/>
              </a:spcBef>
            </a:pPr>
            <a:endParaRPr lang="en-US" sz="7211" dirty="0">
              <a:solidFill>
                <a:srgbClr val="000000"/>
              </a:solidFill>
              <a:latin typeface="League Spartan"/>
              <a:ea typeface="League Spartan"/>
              <a:cs typeface="League Spartan"/>
              <a:sym typeface="League Spartan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1028700" y="6201413"/>
            <a:ext cx="5504974" cy="8988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36"/>
              </a:lnSpc>
            </a:pPr>
            <a:r>
              <a:rPr lang="en-US" sz="2720">
                <a:solidFill>
                  <a:srgbClr val="000000"/>
                </a:solidFill>
                <a:latin typeface="Cardo"/>
                <a:ea typeface="Cardo"/>
                <a:cs typeface="Cardo"/>
                <a:sym typeface="Cardo"/>
              </a:rPr>
              <a:t>- Umweltfreundliches Klassenzimmer</a:t>
            </a:r>
          </a:p>
          <a:p>
            <a:pPr algn="l">
              <a:lnSpc>
                <a:spcPts val="3536"/>
              </a:lnSpc>
              <a:spcBef>
                <a:spcPct val="0"/>
              </a:spcBef>
            </a:pPr>
            <a:r>
              <a:rPr lang="en-US" sz="2720">
                <a:solidFill>
                  <a:srgbClr val="000000"/>
                </a:solidFill>
                <a:latin typeface="Cardo"/>
                <a:ea typeface="Cardo"/>
                <a:cs typeface="Cardo"/>
                <a:sym typeface="Cardo"/>
              </a:rPr>
              <a:t>- Besonderes Klassenzimmer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 flipV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>
            <a:blip r:embed="rId2"/>
            <a:stretch>
              <a:fillRect t="-39925" b="-37852"/>
            </a:stretch>
          </a:blipFill>
        </p:spPr>
      </p:sp>
      <p:sp>
        <p:nvSpPr>
          <p:cNvPr id="3" name="Freeform 3"/>
          <p:cNvSpPr/>
          <p:nvPr/>
        </p:nvSpPr>
        <p:spPr>
          <a:xfrm rot="2925483">
            <a:off x="5978889" y="4633519"/>
            <a:ext cx="15026802" cy="1591351"/>
          </a:xfrm>
          <a:custGeom>
            <a:avLst/>
            <a:gdLst/>
            <a:ahLst/>
            <a:cxnLst/>
            <a:rect l="l" t="t" r="r" b="b"/>
            <a:pathLst>
              <a:path w="15026802" h="1591351">
                <a:moveTo>
                  <a:pt x="0" y="0"/>
                </a:moveTo>
                <a:lnTo>
                  <a:pt x="15026802" y="0"/>
                </a:lnTo>
                <a:lnTo>
                  <a:pt x="15026802" y="1591350"/>
                </a:lnTo>
                <a:lnTo>
                  <a:pt x="0" y="159135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86495"/>
            </a:stretch>
          </a:blipFill>
        </p:spPr>
      </p:sp>
      <p:grpSp>
        <p:nvGrpSpPr>
          <p:cNvPr id="4" name="Group 4"/>
          <p:cNvGrpSpPr>
            <a:grpSpLocks noChangeAspect="1"/>
          </p:cNvGrpSpPr>
          <p:nvPr/>
        </p:nvGrpSpPr>
        <p:grpSpPr>
          <a:xfrm rot="276673">
            <a:off x="7928726" y="-510694"/>
            <a:ext cx="11302269" cy="12715053"/>
            <a:chOff x="0" y="0"/>
            <a:chExt cx="5370413" cy="604171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5370413" cy="6041715"/>
            </a:xfrm>
            <a:custGeom>
              <a:avLst/>
              <a:gdLst/>
              <a:ahLst/>
              <a:cxnLst/>
              <a:rect l="l" t="t" r="r" b="b"/>
              <a:pathLst>
                <a:path w="5370413" h="6041715">
                  <a:moveTo>
                    <a:pt x="5370413" y="0"/>
                  </a:moveTo>
                  <a:lnTo>
                    <a:pt x="5370413" y="6041715"/>
                  </a:lnTo>
                  <a:cubicBezTo>
                    <a:pt x="3580275" y="4027810"/>
                    <a:pt x="1790138" y="2013905"/>
                    <a:pt x="0" y="0"/>
                  </a:cubicBezTo>
                  <a:lnTo>
                    <a:pt x="5370413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6" name="Freeform 6"/>
            <p:cNvSpPr/>
            <p:nvPr/>
          </p:nvSpPr>
          <p:spPr>
            <a:xfrm>
              <a:off x="0" y="0"/>
              <a:ext cx="5370413" cy="6041715"/>
            </a:xfrm>
            <a:custGeom>
              <a:avLst/>
              <a:gdLst/>
              <a:ahLst/>
              <a:cxnLst/>
              <a:rect l="l" t="t" r="r" b="b"/>
              <a:pathLst>
                <a:path w="5370413" h="6041715">
                  <a:moveTo>
                    <a:pt x="5370413" y="0"/>
                  </a:moveTo>
                  <a:lnTo>
                    <a:pt x="5370413" y="6041715"/>
                  </a:lnTo>
                  <a:cubicBezTo>
                    <a:pt x="3580275" y="4027810"/>
                    <a:pt x="1790138" y="2013905"/>
                    <a:pt x="0" y="0"/>
                  </a:cubicBezTo>
                  <a:lnTo>
                    <a:pt x="5370413" y="0"/>
                  </a:lnTo>
                  <a:close/>
                </a:path>
              </a:pathLst>
            </a:custGeom>
            <a:blipFill>
              <a:blip r:embed="rId4"/>
              <a:stretch>
                <a:fillRect t="-7" b="-7"/>
              </a:stretch>
            </a:blipFill>
          </p:spPr>
        </p:sp>
      </p:grpSp>
      <p:grpSp>
        <p:nvGrpSpPr>
          <p:cNvPr id="7" name="Group 7"/>
          <p:cNvGrpSpPr/>
          <p:nvPr/>
        </p:nvGrpSpPr>
        <p:grpSpPr>
          <a:xfrm>
            <a:off x="-3190657" y="-81270"/>
            <a:ext cx="15859325" cy="2805400"/>
            <a:chOff x="0" y="0"/>
            <a:chExt cx="1537211" cy="271922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537211" cy="271922"/>
            </a:xfrm>
            <a:custGeom>
              <a:avLst/>
              <a:gdLst/>
              <a:ahLst/>
              <a:cxnLst/>
              <a:rect l="l" t="t" r="r" b="b"/>
              <a:pathLst>
                <a:path w="1537211" h="271922">
                  <a:moveTo>
                    <a:pt x="1334011" y="0"/>
                  </a:moveTo>
                  <a:lnTo>
                    <a:pt x="0" y="0"/>
                  </a:lnTo>
                  <a:lnTo>
                    <a:pt x="203200" y="271922"/>
                  </a:lnTo>
                  <a:lnTo>
                    <a:pt x="1537211" y="271922"/>
                  </a:lnTo>
                  <a:lnTo>
                    <a:pt x="1334011" y="0"/>
                  </a:lnTo>
                  <a:close/>
                </a:path>
              </a:pathLst>
            </a:custGeom>
            <a:solidFill>
              <a:srgbClr val="010101"/>
            </a:solidFill>
            <a:ln cap="sq">
              <a:noFill/>
              <a:prstDash val="solid"/>
              <a:miter/>
            </a:ln>
          </p:spPr>
        </p:sp>
        <p:sp>
          <p:nvSpPr>
            <p:cNvPr id="9" name="TextBox 9"/>
            <p:cNvSpPr txBox="1"/>
            <p:nvPr/>
          </p:nvSpPr>
          <p:spPr>
            <a:xfrm>
              <a:off x="101600" y="-19050"/>
              <a:ext cx="1334011" cy="2909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8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1941106" y="9239841"/>
            <a:ext cx="9332395" cy="5292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277"/>
              </a:lnSpc>
              <a:spcBef>
                <a:spcPct val="0"/>
              </a:spcBef>
            </a:pPr>
            <a:r>
              <a:rPr lang="en-US" sz="3099" spc="24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Geothermische Belüftung</a:t>
            </a:r>
          </a:p>
        </p:txBody>
      </p:sp>
      <p:grpSp>
        <p:nvGrpSpPr>
          <p:cNvPr id="11" name="Group 11"/>
          <p:cNvGrpSpPr/>
          <p:nvPr/>
        </p:nvGrpSpPr>
        <p:grpSpPr>
          <a:xfrm>
            <a:off x="2160809" y="8848108"/>
            <a:ext cx="1369825" cy="1369825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10101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2160809" y="7173483"/>
            <a:ext cx="1369825" cy="1369825"/>
            <a:chOff x="0" y="0"/>
            <a:chExt cx="812800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10101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sp>
        <p:nvSpPr>
          <p:cNvPr id="17" name="Freeform 17"/>
          <p:cNvSpPr/>
          <p:nvPr/>
        </p:nvSpPr>
        <p:spPr>
          <a:xfrm>
            <a:off x="2311905" y="7406414"/>
            <a:ext cx="1067634" cy="949223"/>
          </a:xfrm>
          <a:custGeom>
            <a:avLst/>
            <a:gdLst/>
            <a:ahLst/>
            <a:cxnLst/>
            <a:rect l="l" t="t" r="r" b="b"/>
            <a:pathLst>
              <a:path w="1067634" h="949223">
                <a:moveTo>
                  <a:pt x="0" y="0"/>
                </a:moveTo>
                <a:lnTo>
                  <a:pt x="1067633" y="0"/>
                </a:lnTo>
                <a:lnTo>
                  <a:pt x="1067633" y="949224"/>
                </a:lnTo>
                <a:lnTo>
                  <a:pt x="0" y="94922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grpSp>
        <p:nvGrpSpPr>
          <p:cNvPr id="18" name="Group 18"/>
          <p:cNvGrpSpPr/>
          <p:nvPr/>
        </p:nvGrpSpPr>
        <p:grpSpPr>
          <a:xfrm>
            <a:off x="2160809" y="5544119"/>
            <a:ext cx="1369825" cy="1369825"/>
            <a:chOff x="0" y="0"/>
            <a:chExt cx="812800" cy="81280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10101"/>
            </a:solidFill>
          </p:spPr>
        </p:sp>
        <p:sp>
          <p:nvSpPr>
            <p:cNvPr id="20" name="TextBox 20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2160809" y="3914755"/>
            <a:ext cx="1369825" cy="1369825"/>
            <a:chOff x="0" y="0"/>
            <a:chExt cx="812800" cy="81280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10101"/>
            </a:solidFill>
          </p:spPr>
        </p:sp>
        <p:sp>
          <p:nvSpPr>
            <p:cNvPr id="23" name="TextBox 23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sp>
        <p:nvSpPr>
          <p:cNvPr id="24" name="Freeform 24"/>
          <p:cNvSpPr/>
          <p:nvPr/>
        </p:nvSpPr>
        <p:spPr>
          <a:xfrm>
            <a:off x="2358024" y="5874288"/>
            <a:ext cx="1021514" cy="709488"/>
          </a:xfrm>
          <a:custGeom>
            <a:avLst/>
            <a:gdLst/>
            <a:ahLst/>
            <a:cxnLst/>
            <a:rect l="l" t="t" r="r" b="b"/>
            <a:pathLst>
              <a:path w="1021514" h="709488">
                <a:moveTo>
                  <a:pt x="0" y="0"/>
                </a:moveTo>
                <a:lnTo>
                  <a:pt x="1021514" y="0"/>
                </a:lnTo>
                <a:lnTo>
                  <a:pt x="1021514" y="709488"/>
                </a:lnTo>
                <a:lnTo>
                  <a:pt x="0" y="70948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>
            <a:off x="2493933" y="4091830"/>
            <a:ext cx="749696" cy="1015675"/>
          </a:xfrm>
          <a:custGeom>
            <a:avLst/>
            <a:gdLst/>
            <a:ahLst/>
            <a:cxnLst/>
            <a:rect l="l" t="t" r="r" b="b"/>
            <a:pathLst>
              <a:path w="749696" h="1015675">
                <a:moveTo>
                  <a:pt x="0" y="0"/>
                </a:moveTo>
                <a:lnTo>
                  <a:pt x="749696" y="0"/>
                </a:lnTo>
                <a:lnTo>
                  <a:pt x="749696" y="1015675"/>
                </a:lnTo>
                <a:lnTo>
                  <a:pt x="0" y="101567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>
            <a:off x="2296718" y="8981458"/>
            <a:ext cx="1082820" cy="1082820"/>
          </a:xfrm>
          <a:custGeom>
            <a:avLst/>
            <a:gdLst/>
            <a:ahLst/>
            <a:cxnLst/>
            <a:rect l="l" t="t" r="r" b="b"/>
            <a:pathLst>
              <a:path w="1082820" h="1082820">
                <a:moveTo>
                  <a:pt x="0" y="0"/>
                </a:moveTo>
                <a:lnTo>
                  <a:pt x="1082820" y="0"/>
                </a:lnTo>
                <a:lnTo>
                  <a:pt x="1082820" y="1082820"/>
                </a:lnTo>
                <a:lnTo>
                  <a:pt x="0" y="108282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27" name="TextBox 27"/>
          <p:cNvSpPr txBox="1"/>
          <p:nvPr/>
        </p:nvSpPr>
        <p:spPr>
          <a:xfrm>
            <a:off x="4079033" y="5556981"/>
            <a:ext cx="7723655" cy="10267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40"/>
              </a:lnSpc>
            </a:pPr>
            <a:endParaRPr/>
          </a:p>
          <a:p>
            <a:pPr marL="0" lvl="0" indent="0" algn="l">
              <a:lnSpc>
                <a:spcPts val="4140"/>
              </a:lnSpc>
              <a:spcBef>
                <a:spcPct val="0"/>
              </a:spcBef>
            </a:pPr>
            <a:r>
              <a:rPr lang="en-US" sz="3000" spc="294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rPr>
              <a:t>Umweltbewusste Aktivitäten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4185407" y="7605753"/>
            <a:ext cx="7132181" cy="5029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140"/>
              </a:lnSpc>
              <a:spcBef>
                <a:spcPct val="0"/>
              </a:spcBef>
            </a:pPr>
            <a:r>
              <a:rPr lang="en-US" sz="3000" spc="294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rPr>
              <a:t>Sonnenkollektor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4185407" y="4434936"/>
            <a:ext cx="7132181" cy="5029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140"/>
              </a:lnSpc>
              <a:spcBef>
                <a:spcPct val="0"/>
              </a:spcBef>
            </a:pPr>
            <a:r>
              <a:rPr lang="en-US" sz="3000" spc="294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rPr>
              <a:t>Graues Wasser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380906" y="382289"/>
            <a:ext cx="10892595" cy="17830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89"/>
              </a:lnSpc>
            </a:pPr>
            <a:r>
              <a:rPr lang="en-US" sz="5135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Umweltbewusster Energieverbrauch in der Schule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77" b="-9277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357312" y="1028700"/>
            <a:ext cx="15591759" cy="8229600"/>
            <a:chOff x="0" y="0"/>
            <a:chExt cx="4106471" cy="21674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106471" cy="2167467"/>
            </a:xfrm>
            <a:custGeom>
              <a:avLst/>
              <a:gdLst/>
              <a:ahLst/>
              <a:cxnLst/>
              <a:rect l="l" t="t" r="r" b="b"/>
              <a:pathLst>
                <a:path w="4106471" h="2167467">
                  <a:moveTo>
                    <a:pt x="12413" y="0"/>
                  </a:moveTo>
                  <a:lnTo>
                    <a:pt x="4094058" y="0"/>
                  </a:lnTo>
                  <a:cubicBezTo>
                    <a:pt x="4100914" y="0"/>
                    <a:pt x="4106471" y="5558"/>
                    <a:pt x="4106471" y="12413"/>
                  </a:cubicBezTo>
                  <a:lnTo>
                    <a:pt x="4106471" y="2155053"/>
                  </a:lnTo>
                  <a:cubicBezTo>
                    <a:pt x="4106471" y="2158346"/>
                    <a:pt x="4105164" y="2161503"/>
                    <a:pt x="4102836" y="2163831"/>
                  </a:cubicBezTo>
                  <a:cubicBezTo>
                    <a:pt x="4100507" y="2166159"/>
                    <a:pt x="4097350" y="2167467"/>
                    <a:pt x="4094058" y="2167467"/>
                  </a:cubicBezTo>
                  <a:lnTo>
                    <a:pt x="12413" y="2167467"/>
                  </a:lnTo>
                  <a:cubicBezTo>
                    <a:pt x="9121" y="2167467"/>
                    <a:pt x="5964" y="2166159"/>
                    <a:pt x="3636" y="2163831"/>
                  </a:cubicBezTo>
                  <a:cubicBezTo>
                    <a:pt x="1308" y="2161503"/>
                    <a:pt x="0" y="2158346"/>
                    <a:pt x="0" y="2155053"/>
                  </a:cubicBezTo>
                  <a:lnTo>
                    <a:pt x="0" y="12413"/>
                  </a:lnTo>
                  <a:cubicBezTo>
                    <a:pt x="0" y="9121"/>
                    <a:pt x="1308" y="5964"/>
                    <a:pt x="3636" y="3636"/>
                  </a:cubicBezTo>
                  <a:cubicBezTo>
                    <a:pt x="5964" y="1308"/>
                    <a:pt x="9121" y="0"/>
                    <a:pt x="12413" y="0"/>
                  </a:cubicBezTo>
                  <a:close/>
                </a:path>
              </a:pathLst>
            </a:custGeom>
            <a:solidFill>
              <a:srgbClr val="FFFFFF">
                <a:alpha val="86667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19050"/>
              <a:ext cx="4106471" cy="218651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5900738" y="3603602"/>
            <a:ext cx="3086100" cy="4784036"/>
            <a:chOff x="0" y="0"/>
            <a:chExt cx="812800" cy="125999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1259993"/>
            </a:xfrm>
            <a:custGeom>
              <a:avLst/>
              <a:gdLst/>
              <a:ahLst/>
              <a:cxnLst/>
              <a:rect l="l" t="t" r="r" b="b"/>
              <a:pathLst>
                <a:path w="812800" h="1259993">
                  <a:moveTo>
                    <a:pt x="50173" y="0"/>
                  </a:moveTo>
                  <a:lnTo>
                    <a:pt x="762627" y="0"/>
                  </a:lnTo>
                  <a:cubicBezTo>
                    <a:pt x="775934" y="0"/>
                    <a:pt x="788695" y="5286"/>
                    <a:pt x="798105" y="14695"/>
                  </a:cubicBezTo>
                  <a:cubicBezTo>
                    <a:pt x="807514" y="24105"/>
                    <a:pt x="812800" y="36866"/>
                    <a:pt x="812800" y="50173"/>
                  </a:cubicBezTo>
                  <a:lnTo>
                    <a:pt x="812800" y="1209820"/>
                  </a:lnTo>
                  <a:cubicBezTo>
                    <a:pt x="812800" y="1223127"/>
                    <a:pt x="807514" y="1235889"/>
                    <a:pt x="798105" y="1245298"/>
                  </a:cubicBezTo>
                  <a:cubicBezTo>
                    <a:pt x="788695" y="1254707"/>
                    <a:pt x="775934" y="1259993"/>
                    <a:pt x="762627" y="1259993"/>
                  </a:cubicBezTo>
                  <a:lnTo>
                    <a:pt x="50173" y="1259993"/>
                  </a:lnTo>
                  <a:cubicBezTo>
                    <a:pt x="36866" y="1259993"/>
                    <a:pt x="24105" y="1254707"/>
                    <a:pt x="14695" y="1245298"/>
                  </a:cubicBezTo>
                  <a:cubicBezTo>
                    <a:pt x="5286" y="1235889"/>
                    <a:pt x="0" y="1223127"/>
                    <a:pt x="0" y="1209820"/>
                  </a:cubicBezTo>
                  <a:lnTo>
                    <a:pt x="0" y="50173"/>
                  </a:lnTo>
                  <a:cubicBezTo>
                    <a:pt x="0" y="36866"/>
                    <a:pt x="5286" y="24105"/>
                    <a:pt x="14695" y="14695"/>
                  </a:cubicBezTo>
                  <a:cubicBezTo>
                    <a:pt x="24105" y="5286"/>
                    <a:pt x="36866" y="0"/>
                    <a:pt x="50173" y="0"/>
                  </a:cubicBezTo>
                  <a:close/>
                </a:path>
              </a:pathLst>
            </a:custGeom>
            <a:ln w="5715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8" name="TextBox 8"/>
            <p:cNvSpPr txBox="1"/>
            <p:nvPr/>
          </p:nvSpPr>
          <p:spPr>
            <a:xfrm>
              <a:off x="0" y="-19050"/>
              <a:ext cx="812800" cy="127904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5900738" y="6762521"/>
            <a:ext cx="3086100" cy="878053"/>
            <a:chOff x="0" y="0"/>
            <a:chExt cx="812800" cy="231257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231257"/>
            </a:xfrm>
            <a:custGeom>
              <a:avLst/>
              <a:gdLst/>
              <a:ahLst/>
              <a:cxnLst/>
              <a:rect l="l" t="t" r="r" b="b"/>
              <a:pathLst>
                <a:path w="812800" h="231257">
                  <a:moveTo>
                    <a:pt x="0" y="0"/>
                  </a:moveTo>
                  <a:lnTo>
                    <a:pt x="812800" y="0"/>
                  </a:lnTo>
                  <a:lnTo>
                    <a:pt x="812800" y="231257"/>
                  </a:lnTo>
                  <a:lnTo>
                    <a:pt x="0" y="231257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19050"/>
              <a:ext cx="812800" cy="25030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r>
                <a:rPr lang="en-US" sz="2199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Ergonomischer Aspekt</a:t>
              </a: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9301162" y="3603602"/>
            <a:ext cx="3086100" cy="4784036"/>
            <a:chOff x="0" y="0"/>
            <a:chExt cx="812800" cy="1259993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1259993"/>
            </a:xfrm>
            <a:custGeom>
              <a:avLst/>
              <a:gdLst/>
              <a:ahLst/>
              <a:cxnLst/>
              <a:rect l="l" t="t" r="r" b="b"/>
              <a:pathLst>
                <a:path w="812800" h="1259993">
                  <a:moveTo>
                    <a:pt x="50173" y="0"/>
                  </a:moveTo>
                  <a:lnTo>
                    <a:pt x="762627" y="0"/>
                  </a:lnTo>
                  <a:cubicBezTo>
                    <a:pt x="775934" y="0"/>
                    <a:pt x="788695" y="5286"/>
                    <a:pt x="798105" y="14695"/>
                  </a:cubicBezTo>
                  <a:cubicBezTo>
                    <a:pt x="807514" y="24105"/>
                    <a:pt x="812800" y="36866"/>
                    <a:pt x="812800" y="50173"/>
                  </a:cubicBezTo>
                  <a:lnTo>
                    <a:pt x="812800" y="1209820"/>
                  </a:lnTo>
                  <a:cubicBezTo>
                    <a:pt x="812800" y="1223127"/>
                    <a:pt x="807514" y="1235889"/>
                    <a:pt x="798105" y="1245298"/>
                  </a:cubicBezTo>
                  <a:cubicBezTo>
                    <a:pt x="788695" y="1254707"/>
                    <a:pt x="775934" y="1259993"/>
                    <a:pt x="762627" y="1259993"/>
                  </a:cubicBezTo>
                  <a:lnTo>
                    <a:pt x="50173" y="1259993"/>
                  </a:lnTo>
                  <a:cubicBezTo>
                    <a:pt x="36866" y="1259993"/>
                    <a:pt x="24105" y="1254707"/>
                    <a:pt x="14695" y="1245298"/>
                  </a:cubicBezTo>
                  <a:cubicBezTo>
                    <a:pt x="5286" y="1235889"/>
                    <a:pt x="0" y="1223127"/>
                    <a:pt x="0" y="1209820"/>
                  </a:cubicBezTo>
                  <a:lnTo>
                    <a:pt x="0" y="50173"/>
                  </a:lnTo>
                  <a:cubicBezTo>
                    <a:pt x="0" y="36866"/>
                    <a:pt x="5286" y="24105"/>
                    <a:pt x="14695" y="14695"/>
                  </a:cubicBezTo>
                  <a:cubicBezTo>
                    <a:pt x="24105" y="5286"/>
                    <a:pt x="36866" y="0"/>
                    <a:pt x="50173" y="0"/>
                  </a:cubicBezTo>
                  <a:close/>
                </a:path>
              </a:pathLst>
            </a:custGeom>
            <a:ln w="5715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14" name="TextBox 14"/>
            <p:cNvSpPr txBox="1"/>
            <p:nvPr/>
          </p:nvSpPr>
          <p:spPr>
            <a:xfrm>
              <a:off x="0" y="-19050"/>
              <a:ext cx="812800" cy="127904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9301162" y="6762521"/>
            <a:ext cx="3086100" cy="878053"/>
            <a:chOff x="0" y="0"/>
            <a:chExt cx="812800" cy="231257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12800" cy="231257"/>
            </a:xfrm>
            <a:custGeom>
              <a:avLst/>
              <a:gdLst/>
              <a:ahLst/>
              <a:cxnLst/>
              <a:rect l="l" t="t" r="r" b="b"/>
              <a:pathLst>
                <a:path w="812800" h="231257">
                  <a:moveTo>
                    <a:pt x="0" y="0"/>
                  </a:moveTo>
                  <a:lnTo>
                    <a:pt x="812800" y="0"/>
                  </a:lnTo>
                  <a:lnTo>
                    <a:pt x="812800" y="231257"/>
                  </a:lnTo>
                  <a:lnTo>
                    <a:pt x="0" y="231257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0" y="-19050"/>
              <a:ext cx="812800" cy="25030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r>
                <a:rPr lang="en-US" sz="2199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Konzentration und Wohlbefinden</a:t>
              </a:r>
            </a:p>
          </p:txBody>
        </p:sp>
      </p:grpSp>
      <p:sp>
        <p:nvSpPr>
          <p:cNvPr id="18" name="TextBox 18"/>
          <p:cNvSpPr txBox="1"/>
          <p:nvPr/>
        </p:nvSpPr>
        <p:spPr>
          <a:xfrm>
            <a:off x="3690980" y="1702311"/>
            <a:ext cx="11549020" cy="8335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6548"/>
              </a:lnSpc>
              <a:spcBef>
                <a:spcPct val="0"/>
              </a:spcBef>
            </a:pPr>
            <a:r>
              <a:rPr lang="en-US" sz="4745" spc="37" dirty="0" smtClean="0">
                <a:solidFill>
                  <a:srgbClr val="010101"/>
                </a:solidFill>
                <a:latin typeface="Archivo Black"/>
                <a:ea typeface="Archivo Black"/>
                <a:cs typeface="Archivo Black"/>
                <a:sym typeface="Archivo Black"/>
              </a:rPr>
              <a:t>DAS </a:t>
            </a:r>
            <a:r>
              <a:rPr lang="hu-HU" sz="4745" spc="37" dirty="0" smtClean="0">
                <a:solidFill>
                  <a:srgbClr val="010101"/>
                </a:solidFill>
                <a:latin typeface="Archivo Black"/>
                <a:ea typeface="Archivo Black"/>
                <a:cs typeface="Archivo Black"/>
                <a:sym typeface="Archivo Black"/>
              </a:rPr>
              <a:t>GESUNDE </a:t>
            </a:r>
            <a:r>
              <a:rPr lang="en-US" sz="4745" spc="37" dirty="0" smtClean="0">
                <a:solidFill>
                  <a:srgbClr val="010101"/>
                </a:solidFill>
                <a:latin typeface="Archivo Black"/>
                <a:ea typeface="Archivo Black"/>
                <a:cs typeface="Archivo Black"/>
                <a:sym typeface="Archivo Black"/>
              </a:rPr>
              <a:t>KLASSENZIMMER</a:t>
            </a:r>
            <a:endParaRPr lang="en-US" sz="4745" spc="37" dirty="0">
              <a:solidFill>
                <a:srgbClr val="010101"/>
              </a:solidFill>
              <a:latin typeface="Archivo Black"/>
              <a:ea typeface="Archivo Black"/>
              <a:cs typeface="Archivo Black"/>
              <a:sym typeface="Archivo Black"/>
            </a:endParaRPr>
          </a:p>
        </p:txBody>
      </p:sp>
      <p:sp>
        <p:nvSpPr>
          <p:cNvPr id="19" name="Freeform 19"/>
          <p:cNvSpPr/>
          <p:nvPr/>
        </p:nvSpPr>
        <p:spPr>
          <a:xfrm>
            <a:off x="7062893" y="4100367"/>
            <a:ext cx="789574" cy="975879"/>
          </a:xfrm>
          <a:custGeom>
            <a:avLst/>
            <a:gdLst/>
            <a:ahLst/>
            <a:cxnLst/>
            <a:rect l="l" t="t" r="r" b="b"/>
            <a:pathLst>
              <a:path w="789574" h="975879">
                <a:moveTo>
                  <a:pt x="0" y="0"/>
                </a:moveTo>
                <a:lnTo>
                  <a:pt x="789574" y="0"/>
                </a:lnTo>
                <a:lnTo>
                  <a:pt x="789574" y="975879"/>
                </a:lnTo>
                <a:lnTo>
                  <a:pt x="0" y="97587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10026080" y="4182701"/>
            <a:ext cx="1397344" cy="1049278"/>
          </a:xfrm>
          <a:custGeom>
            <a:avLst/>
            <a:gdLst/>
            <a:ahLst/>
            <a:cxnLst/>
            <a:rect l="l" t="t" r="r" b="b"/>
            <a:pathLst>
              <a:path w="1397344" h="1049278">
                <a:moveTo>
                  <a:pt x="0" y="0"/>
                </a:moveTo>
                <a:lnTo>
                  <a:pt x="1397344" y="0"/>
                </a:lnTo>
                <a:lnTo>
                  <a:pt x="1397344" y="1049278"/>
                </a:lnTo>
                <a:lnTo>
                  <a:pt x="0" y="104927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999" b="-5999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4980058" y="1028700"/>
            <a:ext cx="19354610" cy="2258023"/>
            <a:chOff x="0" y="0"/>
            <a:chExt cx="1876002" cy="21886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876002" cy="218865"/>
            </a:xfrm>
            <a:custGeom>
              <a:avLst/>
              <a:gdLst/>
              <a:ahLst/>
              <a:cxnLst/>
              <a:rect l="l" t="t" r="r" b="b"/>
              <a:pathLst>
                <a:path w="1876002" h="218865">
                  <a:moveTo>
                    <a:pt x="1672802" y="0"/>
                  </a:moveTo>
                  <a:lnTo>
                    <a:pt x="0" y="0"/>
                  </a:lnTo>
                  <a:lnTo>
                    <a:pt x="203200" y="218865"/>
                  </a:lnTo>
                  <a:lnTo>
                    <a:pt x="1876002" y="218865"/>
                  </a:lnTo>
                  <a:lnTo>
                    <a:pt x="1672802" y="0"/>
                  </a:lnTo>
                  <a:close/>
                </a:path>
              </a:pathLst>
            </a:custGeom>
            <a:solidFill>
              <a:srgbClr val="010101"/>
            </a:solidFill>
            <a:ln cap="sq">
              <a:noFill/>
              <a:prstDash val="solid"/>
              <a:miter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101600" y="-19050"/>
              <a:ext cx="1672802" cy="23791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8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794480" y="4205302"/>
            <a:ext cx="736150" cy="665905"/>
            <a:chOff x="0" y="0"/>
            <a:chExt cx="193883" cy="175382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93883" cy="175382"/>
            </a:xfrm>
            <a:custGeom>
              <a:avLst/>
              <a:gdLst/>
              <a:ahLst/>
              <a:cxnLst/>
              <a:rect l="l" t="t" r="r" b="b"/>
              <a:pathLst>
                <a:path w="193883" h="175382">
                  <a:moveTo>
                    <a:pt x="84134" y="0"/>
                  </a:moveTo>
                  <a:lnTo>
                    <a:pt x="109749" y="0"/>
                  </a:lnTo>
                  <a:cubicBezTo>
                    <a:pt x="156215" y="0"/>
                    <a:pt x="193883" y="37668"/>
                    <a:pt x="193883" y="84134"/>
                  </a:cubicBezTo>
                  <a:lnTo>
                    <a:pt x="193883" y="91248"/>
                  </a:lnTo>
                  <a:cubicBezTo>
                    <a:pt x="193883" y="137714"/>
                    <a:pt x="156215" y="175382"/>
                    <a:pt x="109749" y="175382"/>
                  </a:cubicBezTo>
                  <a:lnTo>
                    <a:pt x="84134" y="175382"/>
                  </a:lnTo>
                  <a:cubicBezTo>
                    <a:pt x="37668" y="175382"/>
                    <a:pt x="0" y="137714"/>
                    <a:pt x="0" y="91248"/>
                  </a:cubicBezTo>
                  <a:lnTo>
                    <a:pt x="0" y="84134"/>
                  </a:lnTo>
                  <a:cubicBezTo>
                    <a:pt x="0" y="37668"/>
                    <a:pt x="37668" y="0"/>
                    <a:pt x="84134" y="0"/>
                  </a:cubicBezTo>
                  <a:close/>
                </a:path>
              </a:pathLst>
            </a:custGeom>
            <a:solidFill>
              <a:srgbClr val="1A1A1A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57150"/>
              <a:ext cx="193883" cy="232532"/>
            </a:xfrm>
            <a:prstGeom prst="rect">
              <a:avLst/>
            </a:prstGeom>
          </p:spPr>
          <p:txBody>
            <a:bodyPr lIns="50800" tIns="50800" rIns="50800" bIns="50800" rtlCol="0" anchor="t"/>
            <a:lstStyle/>
            <a:p>
              <a:pPr marL="0" lvl="0" indent="0" algn="ctr">
                <a:lnSpc>
                  <a:spcPts val="4114"/>
                </a:lnSpc>
                <a:spcBef>
                  <a:spcPct val="0"/>
                </a:spcBef>
              </a:pPr>
              <a:r>
                <a:rPr lang="en-US" sz="2981" b="1" spc="29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01</a:t>
              </a:r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2689046" y="4176727"/>
            <a:ext cx="6346855" cy="6684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774"/>
              </a:lnSpc>
              <a:spcBef>
                <a:spcPct val="0"/>
              </a:spcBef>
            </a:pPr>
            <a:r>
              <a:rPr lang="en-US" sz="2010" spc="197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rPr>
              <a:t>Klassenraumsanierung: bis 30. August 2025</a:t>
            </a:r>
          </a:p>
        </p:txBody>
      </p:sp>
      <p:grpSp>
        <p:nvGrpSpPr>
          <p:cNvPr id="10" name="Group 10"/>
          <p:cNvGrpSpPr/>
          <p:nvPr/>
        </p:nvGrpSpPr>
        <p:grpSpPr>
          <a:xfrm rot="-1109621">
            <a:off x="8459280" y="3757389"/>
            <a:ext cx="8225232" cy="8225232"/>
            <a:chOff x="0" y="0"/>
            <a:chExt cx="4872604" cy="4872604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4872609" cy="4872609"/>
            </a:xfrm>
            <a:custGeom>
              <a:avLst/>
              <a:gdLst/>
              <a:ahLst/>
              <a:cxnLst/>
              <a:rect l="l" t="t" r="r" b="b"/>
              <a:pathLst>
                <a:path w="4872609" h="4872609">
                  <a:moveTo>
                    <a:pt x="1061593" y="2436241"/>
                  </a:moveTo>
                  <a:cubicBezTo>
                    <a:pt x="1061593" y="1687957"/>
                    <a:pt x="1688084" y="1061466"/>
                    <a:pt x="2436368" y="1061466"/>
                  </a:cubicBezTo>
                  <a:cubicBezTo>
                    <a:pt x="3202051" y="1061466"/>
                    <a:pt x="3811143" y="1687957"/>
                    <a:pt x="3811143" y="2436241"/>
                  </a:cubicBezTo>
                  <a:cubicBezTo>
                    <a:pt x="3811143" y="3201924"/>
                    <a:pt x="3202051" y="3811016"/>
                    <a:pt x="2436368" y="3811016"/>
                  </a:cubicBezTo>
                  <a:cubicBezTo>
                    <a:pt x="2436368" y="4872609"/>
                    <a:pt x="2436368" y="4872609"/>
                    <a:pt x="2436368" y="4872609"/>
                  </a:cubicBezTo>
                  <a:cubicBezTo>
                    <a:pt x="3776345" y="4872609"/>
                    <a:pt x="4872609" y="3776218"/>
                    <a:pt x="4872609" y="2436368"/>
                  </a:cubicBezTo>
                  <a:cubicBezTo>
                    <a:pt x="4872609" y="1096518"/>
                    <a:pt x="3776218" y="0"/>
                    <a:pt x="2436241" y="0"/>
                  </a:cubicBezTo>
                  <a:cubicBezTo>
                    <a:pt x="1096264" y="0"/>
                    <a:pt x="0" y="1096391"/>
                    <a:pt x="0" y="2436241"/>
                  </a:cubicBezTo>
                  <a:lnTo>
                    <a:pt x="1061593" y="2436241"/>
                  </a:lnTo>
                  <a:close/>
                </a:path>
              </a:pathLst>
            </a:custGeom>
            <a:solidFill>
              <a:srgbClr val="000000">
                <a:alpha val="16863"/>
              </a:srgbClr>
            </a:solidFill>
          </p:spPr>
        </p:sp>
      </p:grpSp>
      <p:grpSp>
        <p:nvGrpSpPr>
          <p:cNvPr id="12" name="Group 12"/>
          <p:cNvGrpSpPr/>
          <p:nvPr/>
        </p:nvGrpSpPr>
        <p:grpSpPr>
          <a:xfrm rot="5891027">
            <a:off x="946460" y="5466670"/>
            <a:ext cx="6149121" cy="6170988"/>
            <a:chOff x="0" y="0"/>
            <a:chExt cx="4872604" cy="4889931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4872609" cy="4889881"/>
            </a:xfrm>
            <a:custGeom>
              <a:avLst/>
              <a:gdLst/>
              <a:ahLst/>
              <a:cxnLst/>
              <a:rect l="l" t="t" r="r" b="b"/>
              <a:pathLst>
                <a:path w="4872609" h="4889881">
                  <a:moveTo>
                    <a:pt x="3811016" y="2453640"/>
                  </a:moveTo>
                  <a:cubicBezTo>
                    <a:pt x="3811016" y="3201924"/>
                    <a:pt x="3201924" y="3828415"/>
                    <a:pt x="2436241" y="3828415"/>
                  </a:cubicBezTo>
                  <a:cubicBezTo>
                    <a:pt x="1687957" y="3828415"/>
                    <a:pt x="1061466" y="3201924"/>
                    <a:pt x="1061466" y="2453640"/>
                  </a:cubicBezTo>
                  <a:cubicBezTo>
                    <a:pt x="1061466" y="1687957"/>
                    <a:pt x="1687957" y="1078865"/>
                    <a:pt x="2436241" y="1078865"/>
                  </a:cubicBezTo>
                  <a:cubicBezTo>
                    <a:pt x="2436241" y="0"/>
                    <a:pt x="2436241" y="0"/>
                    <a:pt x="2436241" y="0"/>
                  </a:cubicBezTo>
                  <a:cubicBezTo>
                    <a:pt x="1096391" y="0"/>
                    <a:pt x="0" y="1096264"/>
                    <a:pt x="0" y="2453640"/>
                  </a:cubicBezTo>
                  <a:cubicBezTo>
                    <a:pt x="0" y="3793617"/>
                    <a:pt x="1096391" y="4889881"/>
                    <a:pt x="2436241" y="4889881"/>
                  </a:cubicBezTo>
                  <a:cubicBezTo>
                    <a:pt x="3776091" y="4889881"/>
                    <a:pt x="4872609" y="3793617"/>
                    <a:pt x="4872609" y="2453640"/>
                  </a:cubicBezTo>
                  <a:lnTo>
                    <a:pt x="3811016" y="2453640"/>
                  </a:lnTo>
                  <a:close/>
                </a:path>
              </a:pathLst>
            </a:custGeom>
            <a:solidFill>
              <a:srgbClr val="000000">
                <a:alpha val="16863"/>
              </a:srgbClr>
            </a:solidFill>
          </p:spPr>
        </p:sp>
      </p:grpSp>
      <p:grpSp>
        <p:nvGrpSpPr>
          <p:cNvPr id="14" name="Group 14"/>
          <p:cNvGrpSpPr/>
          <p:nvPr/>
        </p:nvGrpSpPr>
        <p:grpSpPr>
          <a:xfrm>
            <a:off x="916860" y="3148979"/>
            <a:ext cx="5689104" cy="275488"/>
            <a:chOff x="0" y="0"/>
            <a:chExt cx="4519796" cy="218865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4519796" cy="218865"/>
            </a:xfrm>
            <a:custGeom>
              <a:avLst/>
              <a:gdLst/>
              <a:ahLst/>
              <a:cxnLst/>
              <a:rect l="l" t="t" r="r" b="b"/>
              <a:pathLst>
                <a:path w="4519796" h="218865">
                  <a:moveTo>
                    <a:pt x="4316596" y="0"/>
                  </a:moveTo>
                  <a:lnTo>
                    <a:pt x="0" y="0"/>
                  </a:lnTo>
                  <a:lnTo>
                    <a:pt x="203200" y="218865"/>
                  </a:lnTo>
                  <a:lnTo>
                    <a:pt x="4519796" y="218865"/>
                  </a:lnTo>
                  <a:lnTo>
                    <a:pt x="4316596" y="0"/>
                  </a:lnTo>
                  <a:close/>
                </a:path>
              </a:pathLst>
            </a:custGeom>
            <a:solidFill>
              <a:srgbClr val="727070"/>
            </a:solidFill>
            <a:ln cap="sq">
              <a:noFill/>
              <a:prstDash val="solid"/>
              <a:miter/>
            </a:ln>
          </p:spPr>
        </p:sp>
        <p:sp>
          <p:nvSpPr>
            <p:cNvPr id="16" name="TextBox 16"/>
            <p:cNvSpPr txBox="1"/>
            <p:nvPr/>
          </p:nvSpPr>
          <p:spPr>
            <a:xfrm>
              <a:off x="101600" y="-19050"/>
              <a:ext cx="4316596" cy="23791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8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2085550" y="-131220"/>
            <a:ext cx="9534019" cy="1112295"/>
            <a:chOff x="0" y="0"/>
            <a:chExt cx="1876002" cy="218865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1876002" cy="218865"/>
            </a:xfrm>
            <a:custGeom>
              <a:avLst/>
              <a:gdLst/>
              <a:ahLst/>
              <a:cxnLst/>
              <a:rect l="l" t="t" r="r" b="b"/>
              <a:pathLst>
                <a:path w="1876002" h="218865">
                  <a:moveTo>
                    <a:pt x="1672802" y="0"/>
                  </a:moveTo>
                  <a:lnTo>
                    <a:pt x="0" y="0"/>
                  </a:lnTo>
                  <a:lnTo>
                    <a:pt x="203200" y="218865"/>
                  </a:lnTo>
                  <a:lnTo>
                    <a:pt x="1876002" y="218865"/>
                  </a:lnTo>
                  <a:lnTo>
                    <a:pt x="1672802" y="0"/>
                  </a:lnTo>
                  <a:close/>
                </a:path>
              </a:pathLst>
            </a:custGeom>
            <a:solidFill>
              <a:srgbClr val="363636"/>
            </a:solidFill>
            <a:ln cap="sq">
              <a:noFill/>
              <a:prstDash val="solid"/>
              <a:miter/>
            </a:ln>
          </p:spPr>
        </p:sp>
        <p:sp>
          <p:nvSpPr>
            <p:cNvPr id="19" name="TextBox 19"/>
            <p:cNvSpPr txBox="1"/>
            <p:nvPr/>
          </p:nvSpPr>
          <p:spPr>
            <a:xfrm>
              <a:off x="101600" y="-19050"/>
              <a:ext cx="1672802" cy="23791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8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0" name="AutoShape 20"/>
          <p:cNvSpPr/>
          <p:nvPr/>
        </p:nvSpPr>
        <p:spPr>
          <a:xfrm>
            <a:off x="-715490" y="962025"/>
            <a:ext cx="12921291" cy="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1" name="TextBox 21"/>
          <p:cNvSpPr txBox="1"/>
          <p:nvPr/>
        </p:nvSpPr>
        <p:spPr>
          <a:xfrm rot="82654">
            <a:off x="9821106" y="4100538"/>
            <a:ext cx="5790605" cy="22118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16"/>
              </a:lnSpc>
              <a:spcBef>
                <a:spcPct val="0"/>
              </a:spcBef>
            </a:pPr>
            <a:r>
              <a:rPr lang="en-US" sz="4782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Es ist noch in Arbeit...</a:t>
            </a:r>
          </a:p>
        </p:txBody>
      </p:sp>
      <p:grpSp>
        <p:nvGrpSpPr>
          <p:cNvPr id="22" name="Group 22"/>
          <p:cNvGrpSpPr/>
          <p:nvPr/>
        </p:nvGrpSpPr>
        <p:grpSpPr>
          <a:xfrm>
            <a:off x="10192817" y="5528842"/>
            <a:ext cx="4758158" cy="4758158"/>
            <a:chOff x="0" y="0"/>
            <a:chExt cx="13716000" cy="1371600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6858000" y="0"/>
                  </a:moveTo>
                  <a:cubicBezTo>
                    <a:pt x="3070431" y="0"/>
                    <a:pt x="0" y="3070431"/>
                    <a:pt x="0" y="6858000"/>
                  </a:cubicBezTo>
                  <a:cubicBezTo>
                    <a:pt x="0" y="10645569"/>
                    <a:pt x="3070431" y="13716000"/>
                    <a:pt x="6858000" y="13716000"/>
                  </a:cubicBezTo>
                  <a:cubicBezTo>
                    <a:pt x="10645569" y="13716000"/>
                    <a:pt x="13716000" y="10645569"/>
                    <a:pt x="13716000" y="6858000"/>
                  </a:cubicBezTo>
                  <a:cubicBezTo>
                    <a:pt x="13716000" y="3070431"/>
                    <a:pt x="10645569" y="0"/>
                    <a:pt x="6858000" y="0"/>
                  </a:cubicBezTo>
                  <a:close/>
                </a:path>
              </a:pathLst>
            </a:custGeom>
            <a:blipFill>
              <a:blip r:embed="rId3"/>
              <a:stretch>
                <a:fillRect l="-61111" r="-61111"/>
              </a:stretch>
            </a:blipFill>
          </p:spPr>
        </p:sp>
      </p:grpSp>
      <p:grpSp>
        <p:nvGrpSpPr>
          <p:cNvPr id="24" name="Group 24"/>
          <p:cNvGrpSpPr/>
          <p:nvPr/>
        </p:nvGrpSpPr>
        <p:grpSpPr>
          <a:xfrm>
            <a:off x="2147981" y="6823870"/>
            <a:ext cx="3746079" cy="3746079"/>
            <a:chOff x="0" y="0"/>
            <a:chExt cx="13716000" cy="1371600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6858000" y="0"/>
                  </a:moveTo>
                  <a:cubicBezTo>
                    <a:pt x="3070431" y="0"/>
                    <a:pt x="0" y="3070431"/>
                    <a:pt x="0" y="6858000"/>
                  </a:cubicBezTo>
                  <a:cubicBezTo>
                    <a:pt x="0" y="10645569"/>
                    <a:pt x="3070431" y="13716000"/>
                    <a:pt x="6858000" y="13716000"/>
                  </a:cubicBezTo>
                  <a:cubicBezTo>
                    <a:pt x="10645569" y="13716000"/>
                    <a:pt x="13716000" y="10645569"/>
                    <a:pt x="13716000" y="6858000"/>
                  </a:cubicBezTo>
                  <a:cubicBezTo>
                    <a:pt x="13716000" y="3070431"/>
                    <a:pt x="10645569" y="0"/>
                    <a:pt x="6858000" y="0"/>
                  </a:cubicBezTo>
                  <a:close/>
                </a:path>
              </a:pathLst>
            </a:custGeom>
            <a:blipFill>
              <a:blip r:embed="rId4"/>
              <a:stretch>
                <a:fillRect t="-39285" b="-39285"/>
              </a:stretch>
            </a:blipFill>
          </p:spPr>
        </p:sp>
      </p:grpSp>
      <p:grpSp>
        <p:nvGrpSpPr>
          <p:cNvPr id="26" name="Group 26"/>
          <p:cNvGrpSpPr/>
          <p:nvPr/>
        </p:nvGrpSpPr>
        <p:grpSpPr>
          <a:xfrm>
            <a:off x="14019788" y="6823870"/>
            <a:ext cx="2832772" cy="2832772"/>
            <a:chOff x="0" y="0"/>
            <a:chExt cx="13716000" cy="13716000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6858000" y="0"/>
                  </a:moveTo>
                  <a:cubicBezTo>
                    <a:pt x="3070431" y="0"/>
                    <a:pt x="0" y="3070431"/>
                    <a:pt x="0" y="6858000"/>
                  </a:cubicBezTo>
                  <a:cubicBezTo>
                    <a:pt x="0" y="10645569"/>
                    <a:pt x="3070431" y="13716000"/>
                    <a:pt x="6858000" y="13716000"/>
                  </a:cubicBezTo>
                  <a:cubicBezTo>
                    <a:pt x="10645569" y="13716000"/>
                    <a:pt x="13716000" y="10645569"/>
                    <a:pt x="13716000" y="6858000"/>
                  </a:cubicBezTo>
                  <a:cubicBezTo>
                    <a:pt x="13716000" y="3070431"/>
                    <a:pt x="10645569" y="0"/>
                    <a:pt x="6858000" y="0"/>
                  </a:cubicBezTo>
                  <a:close/>
                </a:path>
              </a:pathLst>
            </a:custGeom>
            <a:blipFill>
              <a:blip r:embed="rId5"/>
              <a:stretch>
                <a:fillRect l="-61111" r="-61111"/>
              </a:stretch>
            </a:blipFill>
          </p:spPr>
        </p:sp>
      </p:grpSp>
      <p:grpSp>
        <p:nvGrpSpPr>
          <p:cNvPr id="28" name="Group 28"/>
          <p:cNvGrpSpPr/>
          <p:nvPr/>
        </p:nvGrpSpPr>
        <p:grpSpPr>
          <a:xfrm>
            <a:off x="4697247" y="5759544"/>
            <a:ext cx="3241462" cy="3241462"/>
            <a:chOff x="0" y="0"/>
            <a:chExt cx="13716000" cy="13716000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6858000" y="0"/>
                  </a:moveTo>
                  <a:cubicBezTo>
                    <a:pt x="3070431" y="0"/>
                    <a:pt x="0" y="3070431"/>
                    <a:pt x="0" y="6858000"/>
                  </a:cubicBezTo>
                  <a:cubicBezTo>
                    <a:pt x="0" y="10645569"/>
                    <a:pt x="3070431" y="13716000"/>
                    <a:pt x="6858000" y="13716000"/>
                  </a:cubicBezTo>
                  <a:cubicBezTo>
                    <a:pt x="10645569" y="13716000"/>
                    <a:pt x="13716000" y="10645569"/>
                    <a:pt x="13716000" y="6858000"/>
                  </a:cubicBezTo>
                  <a:cubicBezTo>
                    <a:pt x="13716000" y="3070431"/>
                    <a:pt x="10645569" y="0"/>
                    <a:pt x="6858000" y="0"/>
                  </a:cubicBezTo>
                  <a:close/>
                </a:path>
              </a:pathLst>
            </a:custGeom>
            <a:blipFill>
              <a:blip r:embed="rId6"/>
              <a:stretch>
                <a:fillRect l="-16666" r="-16666"/>
              </a:stretch>
            </a:blipFill>
          </p:spPr>
        </p:sp>
      </p:grpSp>
      <p:sp>
        <p:nvSpPr>
          <p:cNvPr id="30" name="TextBox 30"/>
          <p:cNvSpPr txBox="1"/>
          <p:nvPr/>
        </p:nvSpPr>
        <p:spPr>
          <a:xfrm>
            <a:off x="2001641" y="1229990"/>
            <a:ext cx="8908155" cy="1641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56"/>
              </a:lnSpc>
            </a:pPr>
            <a:r>
              <a:rPr lang="en-US" sz="4606" spc="36" dirty="0">
                <a:solidFill>
                  <a:srgbClr val="FFFFFF"/>
                </a:solidFill>
                <a:latin typeface="Archivo Black"/>
                <a:ea typeface="Archivo Black"/>
                <a:cs typeface="Archivo Black"/>
                <a:sym typeface="Archivo Black"/>
              </a:rPr>
              <a:t>PROJEKTMEILENSTEINE</a:t>
            </a:r>
          </a:p>
          <a:p>
            <a:pPr marL="0" lvl="0" indent="0" algn="ctr">
              <a:lnSpc>
                <a:spcPts val="6356"/>
              </a:lnSpc>
              <a:spcBef>
                <a:spcPct val="0"/>
              </a:spcBef>
            </a:pPr>
            <a:r>
              <a:rPr lang="hu-HU" sz="4606" spc="36" dirty="0" smtClean="0">
                <a:solidFill>
                  <a:srgbClr val="FFFFFF"/>
                </a:solidFill>
                <a:latin typeface="Archivo Black"/>
                <a:ea typeface="Archivo Black"/>
                <a:cs typeface="Archivo Black"/>
                <a:sym typeface="Archivo Black"/>
              </a:rPr>
              <a:t>IM </a:t>
            </a:r>
            <a:r>
              <a:rPr lang="en-US" sz="4606" spc="36" dirty="0" smtClean="0">
                <a:solidFill>
                  <a:srgbClr val="FFFFFF"/>
                </a:solidFill>
                <a:latin typeface="Archivo Black"/>
                <a:ea typeface="Archivo Black"/>
                <a:cs typeface="Archivo Black"/>
                <a:sym typeface="Archivo Black"/>
              </a:rPr>
              <a:t>PROJEKT</a:t>
            </a:r>
            <a:endParaRPr lang="en-US" sz="4606" spc="36" dirty="0">
              <a:solidFill>
                <a:srgbClr val="FFFFFF"/>
              </a:solidFill>
              <a:latin typeface="Archivo Black"/>
              <a:ea typeface="Archivo Black"/>
              <a:cs typeface="Archivo Black"/>
              <a:sym typeface="Archivo Black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77" b="-9277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6455727" y="7409549"/>
            <a:ext cx="3189627" cy="8229600"/>
            <a:chOff x="0" y="0"/>
            <a:chExt cx="840066" cy="21674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40066" cy="2167467"/>
            </a:xfrm>
            <a:custGeom>
              <a:avLst/>
              <a:gdLst/>
              <a:ahLst/>
              <a:cxnLst/>
              <a:rect l="l" t="t" r="r" b="b"/>
              <a:pathLst>
                <a:path w="840066" h="2167467">
                  <a:moveTo>
                    <a:pt x="60680" y="0"/>
                  </a:moveTo>
                  <a:lnTo>
                    <a:pt x="779386" y="0"/>
                  </a:lnTo>
                  <a:cubicBezTo>
                    <a:pt x="795479" y="0"/>
                    <a:pt x="810914" y="6393"/>
                    <a:pt x="822294" y="17773"/>
                  </a:cubicBezTo>
                  <a:cubicBezTo>
                    <a:pt x="833673" y="29153"/>
                    <a:pt x="840066" y="44587"/>
                    <a:pt x="840066" y="60680"/>
                  </a:cubicBezTo>
                  <a:lnTo>
                    <a:pt x="840066" y="2106786"/>
                  </a:lnTo>
                  <a:cubicBezTo>
                    <a:pt x="840066" y="2140299"/>
                    <a:pt x="812899" y="2167467"/>
                    <a:pt x="779386" y="2167467"/>
                  </a:cubicBezTo>
                  <a:lnTo>
                    <a:pt x="60680" y="2167467"/>
                  </a:lnTo>
                  <a:cubicBezTo>
                    <a:pt x="27168" y="2167467"/>
                    <a:pt x="0" y="2140299"/>
                    <a:pt x="0" y="2106786"/>
                  </a:cubicBezTo>
                  <a:lnTo>
                    <a:pt x="0" y="60680"/>
                  </a:lnTo>
                  <a:cubicBezTo>
                    <a:pt x="0" y="27168"/>
                    <a:pt x="27168" y="0"/>
                    <a:pt x="60680" y="0"/>
                  </a:cubicBezTo>
                  <a:close/>
                </a:path>
              </a:pathLst>
            </a:custGeom>
            <a:solidFill>
              <a:srgbClr val="FFFFFF">
                <a:alpha val="86667"/>
              </a:srgbClr>
            </a:solidFill>
            <a:ln cap="rnd">
              <a:noFill/>
              <a:prstDash val="solid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19050"/>
              <a:ext cx="840066" cy="218651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8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0262700" y="6172200"/>
            <a:ext cx="3189627" cy="8229600"/>
            <a:chOff x="0" y="0"/>
            <a:chExt cx="840066" cy="216746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40066" cy="2167467"/>
            </a:xfrm>
            <a:custGeom>
              <a:avLst/>
              <a:gdLst/>
              <a:ahLst/>
              <a:cxnLst/>
              <a:rect l="l" t="t" r="r" b="b"/>
              <a:pathLst>
                <a:path w="840066" h="2167467">
                  <a:moveTo>
                    <a:pt x="60680" y="0"/>
                  </a:moveTo>
                  <a:lnTo>
                    <a:pt x="779386" y="0"/>
                  </a:lnTo>
                  <a:cubicBezTo>
                    <a:pt x="795479" y="0"/>
                    <a:pt x="810914" y="6393"/>
                    <a:pt x="822294" y="17773"/>
                  </a:cubicBezTo>
                  <a:cubicBezTo>
                    <a:pt x="833673" y="29153"/>
                    <a:pt x="840066" y="44587"/>
                    <a:pt x="840066" y="60680"/>
                  </a:cubicBezTo>
                  <a:lnTo>
                    <a:pt x="840066" y="2106786"/>
                  </a:lnTo>
                  <a:cubicBezTo>
                    <a:pt x="840066" y="2140299"/>
                    <a:pt x="812899" y="2167467"/>
                    <a:pt x="779386" y="2167467"/>
                  </a:cubicBezTo>
                  <a:lnTo>
                    <a:pt x="60680" y="2167467"/>
                  </a:lnTo>
                  <a:cubicBezTo>
                    <a:pt x="27168" y="2167467"/>
                    <a:pt x="0" y="2140299"/>
                    <a:pt x="0" y="2106786"/>
                  </a:cubicBezTo>
                  <a:lnTo>
                    <a:pt x="0" y="60680"/>
                  </a:lnTo>
                  <a:cubicBezTo>
                    <a:pt x="0" y="27168"/>
                    <a:pt x="27168" y="0"/>
                    <a:pt x="60680" y="0"/>
                  </a:cubicBezTo>
                  <a:close/>
                </a:path>
              </a:pathLst>
            </a:custGeom>
            <a:solidFill>
              <a:srgbClr val="FFFFFF">
                <a:alpha val="86667"/>
              </a:srgbClr>
            </a:solidFill>
            <a:ln cap="rnd">
              <a:noFill/>
              <a:prstDash val="solid"/>
              <a:round/>
            </a:ln>
          </p:spPr>
        </p:sp>
        <p:sp>
          <p:nvSpPr>
            <p:cNvPr id="8" name="TextBox 8"/>
            <p:cNvSpPr txBox="1"/>
            <p:nvPr/>
          </p:nvSpPr>
          <p:spPr>
            <a:xfrm>
              <a:off x="0" y="-19050"/>
              <a:ext cx="840066" cy="218651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8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4069673" y="4761565"/>
            <a:ext cx="3189627" cy="8229600"/>
            <a:chOff x="0" y="0"/>
            <a:chExt cx="840066" cy="2167467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40066" cy="2167467"/>
            </a:xfrm>
            <a:custGeom>
              <a:avLst/>
              <a:gdLst/>
              <a:ahLst/>
              <a:cxnLst/>
              <a:rect l="l" t="t" r="r" b="b"/>
              <a:pathLst>
                <a:path w="840066" h="2167467">
                  <a:moveTo>
                    <a:pt x="60680" y="0"/>
                  </a:moveTo>
                  <a:lnTo>
                    <a:pt x="779386" y="0"/>
                  </a:lnTo>
                  <a:cubicBezTo>
                    <a:pt x="795479" y="0"/>
                    <a:pt x="810914" y="6393"/>
                    <a:pt x="822294" y="17773"/>
                  </a:cubicBezTo>
                  <a:cubicBezTo>
                    <a:pt x="833673" y="29153"/>
                    <a:pt x="840066" y="44587"/>
                    <a:pt x="840066" y="60680"/>
                  </a:cubicBezTo>
                  <a:lnTo>
                    <a:pt x="840066" y="2106786"/>
                  </a:lnTo>
                  <a:cubicBezTo>
                    <a:pt x="840066" y="2140299"/>
                    <a:pt x="812899" y="2167467"/>
                    <a:pt x="779386" y="2167467"/>
                  </a:cubicBezTo>
                  <a:lnTo>
                    <a:pt x="60680" y="2167467"/>
                  </a:lnTo>
                  <a:cubicBezTo>
                    <a:pt x="27168" y="2167467"/>
                    <a:pt x="0" y="2140299"/>
                    <a:pt x="0" y="2106786"/>
                  </a:cubicBezTo>
                  <a:lnTo>
                    <a:pt x="0" y="60680"/>
                  </a:lnTo>
                  <a:cubicBezTo>
                    <a:pt x="0" y="27168"/>
                    <a:pt x="27168" y="0"/>
                    <a:pt x="60680" y="0"/>
                  </a:cubicBezTo>
                  <a:close/>
                </a:path>
              </a:pathLst>
            </a:custGeom>
            <a:solidFill>
              <a:srgbClr val="FFFFFF">
                <a:alpha val="86667"/>
              </a:srgbClr>
            </a:solidFill>
            <a:ln cap="rnd">
              <a:noFill/>
              <a:prstDash val="solid"/>
              <a:round/>
            </a:ln>
          </p:spPr>
        </p:sp>
        <p:sp>
          <p:nvSpPr>
            <p:cNvPr id="11" name="TextBox 11"/>
            <p:cNvSpPr txBox="1"/>
            <p:nvPr/>
          </p:nvSpPr>
          <p:spPr>
            <a:xfrm>
              <a:off x="0" y="-19050"/>
              <a:ext cx="840066" cy="218651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8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646045" y="1988135"/>
            <a:ext cx="8616655" cy="3155365"/>
            <a:chOff x="0" y="0"/>
            <a:chExt cx="2269407" cy="831043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2269407" cy="831043"/>
            </a:xfrm>
            <a:custGeom>
              <a:avLst/>
              <a:gdLst/>
              <a:ahLst/>
              <a:cxnLst/>
              <a:rect l="l" t="t" r="r" b="b"/>
              <a:pathLst>
                <a:path w="2269407" h="831043">
                  <a:moveTo>
                    <a:pt x="22462" y="0"/>
                  </a:moveTo>
                  <a:lnTo>
                    <a:pt x="2246945" y="0"/>
                  </a:lnTo>
                  <a:cubicBezTo>
                    <a:pt x="2259350" y="0"/>
                    <a:pt x="2269407" y="10057"/>
                    <a:pt x="2269407" y="22462"/>
                  </a:cubicBezTo>
                  <a:lnTo>
                    <a:pt x="2269407" y="808580"/>
                  </a:lnTo>
                  <a:cubicBezTo>
                    <a:pt x="2269407" y="820986"/>
                    <a:pt x="2259350" y="831043"/>
                    <a:pt x="2246945" y="831043"/>
                  </a:cubicBezTo>
                  <a:lnTo>
                    <a:pt x="22462" y="831043"/>
                  </a:lnTo>
                  <a:cubicBezTo>
                    <a:pt x="10057" y="831043"/>
                    <a:pt x="0" y="820986"/>
                    <a:pt x="0" y="808580"/>
                  </a:cubicBezTo>
                  <a:lnTo>
                    <a:pt x="0" y="22462"/>
                  </a:lnTo>
                  <a:cubicBezTo>
                    <a:pt x="0" y="10057"/>
                    <a:pt x="10057" y="0"/>
                    <a:pt x="22462" y="0"/>
                  </a:cubicBezTo>
                  <a:close/>
                </a:path>
              </a:pathLst>
            </a:custGeom>
            <a:solidFill>
              <a:srgbClr val="FFFFFF">
                <a:alpha val="86667"/>
              </a:srgbClr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0" y="-19050"/>
              <a:ext cx="2269407" cy="8500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2108006" y="2660488"/>
            <a:ext cx="7692734" cy="17154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845"/>
              </a:lnSpc>
              <a:spcBef>
                <a:spcPct val="0"/>
              </a:spcBef>
            </a:pPr>
            <a:r>
              <a:rPr lang="en-US" sz="4960" spc="173">
                <a:solidFill>
                  <a:srgbClr val="010101"/>
                </a:solidFill>
                <a:latin typeface="Archivo Black"/>
                <a:ea typeface="Archivo Black"/>
                <a:cs typeface="Archivo Black"/>
                <a:sym typeface="Archivo Black"/>
              </a:rPr>
              <a:t>GEPLANTE ARBEIT IM KLASSENZIMMER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6613767" y="7703045"/>
            <a:ext cx="2810608" cy="3602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80"/>
              </a:lnSpc>
            </a:pPr>
            <a:r>
              <a:rPr lang="en-US" sz="2159" b="1" spc="30">
                <a:solidFill>
                  <a:srgbClr val="040506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Bodenerneuerung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0542800" y="6467330"/>
            <a:ext cx="2629427" cy="3602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980"/>
              </a:lnSpc>
              <a:spcBef>
                <a:spcPct val="0"/>
              </a:spcBef>
            </a:pPr>
            <a:r>
              <a:rPr lang="en-US" sz="2159" b="1" spc="30">
                <a:solidFill>
                  <a:srgbClr val="040506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Wandsanierung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4349773" y="5105400"/>
            <a:ext cx="2629427" cy="7316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980"/>
              </a:lnSpc>
              <a:spcBef>
                <a:spcPct val="0"/>
              </a:spcBef>
            </a:pPr>
            <a:r>
              <a:rPr lang="en-US" sz="2159" b="1" spc="30">
                <a:solidFill>
                  <a:srgbClr val="040506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Grüne Pflanzenwand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6771769" y="8230870"/>
            <a:ext cx="2372231" cy="10274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079"/>
              </a:lnSpc>
            </a:pPr>
            <a:r>
              <a:rPr lang="en-US" sz="1599">
                <a:solidFill>
                  <a:srgbClr val="000000"/>
                </a:solidFill>
                <a:latin typeface="Cardo"/>
                <a:ea typeface="Cardo"/>
                <a:cs typeface="Cardo"/>
                <a:sym typeface="Cardo"/>
              </a:rPr>
              <a:t>-- Tätigkeit: Entfernung alter Bodenbeläge</a:t>
            </a:r>
          </a:p>
          <a:p>
            <a:pPr algn="l">
              <a:lnSpc>
                <a:spcPts val="2079"/>
              </a:lnSpc>
              <a:spcBef>
                <a:spcPct val="0"/>
              </a:spcBef>
            </a:pPr>
            <a:r>
              <a:rPr lang="en-US" sz="1599">
                <a:solidFill>
                  <a:srgbClr val="000000"/>
                </a:solidFill>
                <a:latin typeface="Cardo"/>
                <a:ea typeface="Cardo"/>
                <a:cs typeface="Cardo"/>
                <a:sym typeface="Cardo"/>
              </a:rPr>
              <a:t>- Aspekt: ​​Geringe VOC-Emissionen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0799996" y="7035821"/>
            <a:ext cx="2372231" cy="12846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079"/>
              </a:lnSpc>
            </a:pPr>
            <a:r>
              <a:rPr lang="en-US" sz="1599">
                <a:solidFill>
                  <a:srgbClr val="000000"/>
                </a:solidFill>
                <a:latin typeface="Cardo"/>
                <a:ea typeface="Cardo"/>
                <a:cs typeface="Cardo"/>
                <a:sym typeface="Cardo"/>
              </a:rPr>
              <a:t>-Aktivität: Jede Wand umweltfreundlicher machen</a:t>
            </a:r>
          </a:p>
          <a:p>
            <a:pPr algn="l">
              <a:lnSpc>
                <a:spcPts val="2079"/>
              </a:lnSpc>
            </a:pPr>
            <a:r>
              <a:rPr lang="en-US" sz="1599">
                <a:solidFill>
                  <a:srgbClr val="000000"/>
                </a:solidFill>
                <a:latin typeface="Cardo"/>
                <a:ea typeface="Cardo"/>
                <a:cs typeface="Cardo"/>
                <a:sym typeface="Cardo"/>
              </a:rPr>
              <a:t>-Aspekt: ​​Allergenfrei</a:t>
            </a:r>
          </a:p>
          <a:p>
            <a:pPr algn="l">
              <a:lnSpc>
                <a:spcPts val="2079"/>
              </a:lnSpc>
              <a:spcBef>
                <a:spcPct val="0"/>
              </a:spcBef>
            </a:pPr>
            <a:endParaRPr lang="en-US" sz="1599">
              <a:solidFill>
                <a:srgbClr val="000000"/>
              </a:solidFill>
              <a:latin typeface="Cardo"/>
              <a:ea typeface="Cardo"/>
              <a:cs typeface="Cardo"/>
              <a:sym typeface="Cardo"/>
            </a:endParaRPr>
          </a:p>
        </p:txBody>
      </p:sp>
      <p:sp>
        <p:nvSpPr>
          <p:cNvPr id="21" name="TextBox 21"/>
          <p:cNvSpPr txBox="1"/>
          <p:nvPr/>
        </p:nvSpPr>
        <p:spPr>
          <a:xfrm>
            <a:off x="14478371" y="6014655"/>
            <a:ext cx="2372231" cy="15417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079"/>
              </a:lnSpc>
            </a:pPr>
            <a:r>
              <a:rPr lang="en-US" sz="1599">
                <a:solidFill>
                  <a:srgbClr val="000000"/>
                </a:solidFill>
                <a:latin typeface="Cardo"/>
                <a:ea typeface="Cardo"/>
                <a:cs typeface="Cardo"/>
                <a:sym typeface="Cardo"/>
              </a:rPr>
              <a:t>-Aktivität: Anbringen von Mooswänden an zwei Wänden des Klassenzimmers.</a:t>
            </a:r>
          </a:p>
          <a:p>
            <a:pPr algn="l">
              <a:lnSpc>
                <a:spcPts val="2079"/>
              </a:lnSpc>
              <a:spcBef>
                <a:spcPct val="0"/>
              </a:spcBef>
            </a:pPr>
            <a:r>
              <a:rPr lang="en-US" sz="1599">
                <a:solidFill>
                  <a:srgbClr val="000000"/>
                </a:solidFill>
                <a:latin typeface="Cardo"/>
                <a:ea typeface="Cardo"/>
                <a:cs typeface="Cardo"/>
                <a:sym typeface="Cardo"/>
              </a:rPr>
              <a:t>-Aspekt: ​​Verbesserung der Luftqualität.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77" b="-9277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6455727" y="7409549"/>
            <a:ext cx="3189627" cy="8229600"/>
            <a:chOff x="0" y="0"/>
            <a:chExt cx="840066" cy="21674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40066" cy="2167467"/>
            </a:xfrm>
            <a:custGeom>
              <a:avLst/>
              <a:gdLst/>
              <a:ahLst/>
              <a:cxnLst/>
              <a:rect l="l" t="t" r="r" b="b"/>
              <a:pathLst>
                <a:path w="840066" h="2167467">
                  <a:moveTo>
                    <a:pt x="60680" y="0"/>
                  </a:moveTo>
                  <a:lnTo>
                    <a:pt x="779386" y="0"/>
                  </a:lnTo>
                  <a:cubicBezTo>
                    <a:pt x="795479" y="0"/>
                    <a:pt x="810914" y="6393"/>
                    <a:pt x="822294" y="17773"/>
                  </a:cubicBezTo>
                  <a:cubicBezTo>
                    <a:pt x="833673" y="29153"/>
                    <a:pt x="840066" y="44587"/>
                    <a:pt x="840066" y="60680"/>
                  </a:cubicBezTo>
                  <a:lnTo>
                    <a:pt x="840066" y="2106786"/>
                  </a:lnTo>
                  <a:cubicBezTo>
                    <a:pt x="840066" y="2140299"/>
                    <a:pt x="812899" y="2167467"/>
                    <a:pt x="779386" y="2167467"/>
                  </a:cubicBezTo>
                  <a:lnTo>
                    <a:pt x="60680" y="2167467"/>
                  </a:lnTo>
                  <a:cubicBezTo>
                    <a:pt x="27168" y="2167467"/>
                    <a:pt x="0" y="2140299"/>
                    <a:pt x="0" y="2106786"/>
                  </a:cubicBezTo>
                  <a:lnTo>
                    <a:pt x="0" y="60680"/>
                  </a:lnTo>
                  <a:cubicBezTo>
                    <a:pt x="0" y="27168"/>
                    <a:pt x="27168" y="0"/>
                    <a:pt x="60680" y="0"/>
                  </a:cubicBezTo>
                  <a:close/>
                </a:path>
              </a:pathLst>
            </a:custGeom>
            <a:solidFill>
              <a:srgbClr val="FFFFFF">
                <a:alpha val="86667"/>
              </a:srgbClr>
            </a:solidFill>
            <a:ln cap="rnd">
              <a:noFill/>
              <a:prstDash val="solid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19050"/>
              <a:ext cx="840066" cy="218651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8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0356559" y="6264810"/>
            <a:ext cx="3189627" cy="8229600"/>
            <a:chOff x="0" y="0"/>
            <a:chExt cx="840066" cy="216746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40066" cy="2167467"/>
            </a:xfrm>
            <a:custGeom>
              <a:avLst/>
              <a:gdLst/>
              <a:ahLst/>
              <a:cxnLst/>
              <a:rect l="l" t="t" r="r" b="b"/>
              <a:pathLst>
                <a:path w="840066" h="2167467">
                  <a:moveTo>
                    <a:pt x="60680" y="0"/>
                  </a:moveTo>
                  <a:lnTo>
                    <a:pt x="779386" y="0"/>
                  </a:lnTo>
                  <a:cubicBezTo>
                    <a:pt x="795479" y="0"/>
                    <a:pt x="810914" y="6393"/>
                    <a:pt x="822294" y="17773"/>
                  </a:cubicBezTo>
                  <a:cubicBezTo>
                    <a:pt x="833673" y="29153"/>
                    <a:pt x="840066" y="44587"/>
                    <a:pt x="840066" y="60680"/>
                  </a:cubicBezTo>
                  <a:lnTo>
                    <a:pt x="840066" y="2106786"/>
                  </a:lnTo>
                  <a:cubicBezTo>
                    <a:pt x="840066" y="2140299"/>
                    <a:pt x="812899" y="2167467"/>
                    <a:pt x="779386" y="2167467"/>
                  </a:cubicBezTo>
                  <a:lnTo>
                    <a:pt x="60680" y="2167467"/>
                  </a:lnTo>
                  <a:cubicBezTo>
                    <a:pt x="27168" y="2167467"/>
                    <a:pt x="0" y="2140299"/>
                    <a:pt x="0" y="2106786"/>
                  </a:cubicBezTo>
                  <a:lnTo>
                    <a:pt x="0" y="60680"/>
                  </a:lnTo>
                  <a:cubicBezTo>
                    <a:pt x="0" y="27168"/>
                    <a:pt x="27168" y="0"/>
                    <a:pt x="60680" y="0"/>
                  </a:cubicBezTo>
                  <a:close/>
                </a:path>
              </a:pathLst>
            </a:custGeom>
            <a:solidFill>
              <a:srgbClr val="FFFFFF">
                <a:alpha val="86667"/>
              </a:srgbClr>
            </a:solidFill>
            <a:ln cap="rnd">
              <a:noFill/>
              <a:prstDash val="solid"/>
              <a:round/>
            </a:ln>
          </p:spPr>
        </p:sp>
        <p:sp>
          <p:nvSpPr>
            <p:cNvPr id="8" name="TextBox 8"/>
            <p:cNvSpPr txBox="1"/>
            <p:nvPr/>
          </p:nvSpPr>
          <p:spPr>
            <a:xfrm>
              <a:off x="0" y="-19050"/>
              <a:ext cx="840066" cy="218651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8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4069673" y="4761565"/>
            <a:ext cx="3189627" cy="8229600"/>
            <a:chOff x="0" y="0"/>
            <a:chExt cx="840066" cy="2167467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40066" cy="2167467"/>
            </a:xfrm>
            <a:custGeom>
              <a:avLst/>
              <a:gdLst/>
              <a:ahLst/>
              <a:cxnLst/>
              <a:rect l="l" t="t" r="r" b="b"/>
              <a:pathLst>
                <a:path w="840066" h="2167467">
                  <a:moveTo>
                    <a:pt x="60680" y="0"/>
                  </a:moveTo>
                  <a:lnTo>
                    <a:pt x="779386" y="0"/>
                  </a:lnTo>
                  <a:cubicBezTo>
                    <a:pt x="795479" y="0"/>
                    <a:pt x="810914" y="6393"/>
                    <a:pt x="822294" y="17773"/>
                  </a:cubicBezTo>
                  <a:cubicBezTo>
                    <a:pt x="833673" y="29153"/>
                    <a:pt x="840066" y="44587"/>
                    <a:pt x="840066" y="60680"/>
                  </a:cubicBezTo>
                  <a:lnTo>
                    <a:pt x="840066" y="2106786"/>
                  </a:lnTo>
                  <a:cubicBezTo>
                    <a:pt x="840066" y="2140299"/>
                    <a:pt x="812899" y="2167467"/>
                    <a:pt x="779386" y="2167467"/>
                  </a:cubicBezTo>
                  <a:lnTo>
                    <a:pt x="60680" y="2167467"/>
                  </a:lnTo>
                  <a:cubicBezTo>
                    <a:pt x="27168" y="2167467"/>
                    <a:pt x="0" y="2140299"/>
                    <a:pt x="0" y="2106786"/>
                  </a:cubicBezTo>
                  <a:lnTo>
                    <a:pt x="0" y="60680"/>
                  </a:lnTo>
                  <a:cubicBezTo>
                    <a:pt x="0" y="27168"/>
                    <a:pt x="27168" y="0"/>
                    <a:pt x="60680" y="0"/>
                  </a:cubicBezTo>
                  <a:close/>
                </a:path>
              </a:pathLst>
            </a:custGeom>
            <a:solidFill>
              <a:srgbClr val="FFFFFF">
                <a:alpha val="86667"/>
              </a:srgbClr>
            </a:solidFill>
            <a:ln cap="rnd">
              <a:noFill/>
              <a:prstDash val="solid"/>
              <a:round/>
            </a:ln>
          </p:spPr>
        </p:sp>
        <p:sp>
          <p:nvSpPr>
            <p:cNvPr id="11" name="TextBox 11"/>
            <p:cNvSpPr txBox="1"/>
            <p:nvPr/>
          </p:nvSpPr>
          <p:spPr>
            <a:xfrm>
              <a:off x="0" y="-19050"/>
              <a:ext cx="840066" cy="218651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8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646045" y="1988135"/>
            <a:ext cx="8616655" cy="3155365"/>
            <a:chOff x="0" y="0"/>
            <a:chExt cx="2269407" cy="831043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2269407" cy="831043"/>
            </a:xfrm>
            <a:custGeom>
              <a:avLst/>
              <a:gdLst/>
              <a:ahLst/>
              <a:cxnLst/>
              <a:rect l="l" t="t" r="r" b="b"/>
              <a:pathLst>
                <a:path w="2269407" h="831043">
                  <a:moveTo>
                    <a:pt x="22462" y="0"/>
                  </a:moveTo>
                  <a:lnTo>
                    <a:pt x="2246945" y="0"/>
                  </a:lnTo>
                  <a:cubicBezTo>
                    <a:pt x="2259350" y="0"/>
                    <a:pt x="2269407" y="10057"/>
                    <a:pt x="2269407" y="22462"/>
                  </a:cubicBezTo>
                  <a:lnTo>
                    <a:pt x="2269407" y="808580"/>
                  </a:lnTo>
                  <a:cubicBezTo>
                    <a:pt x="2269407" y="820986"/>
                    <a:pt x="2259350" y="831043"/>
                    <a:pt x="2246945" y="831043"/>
                  </a:cubicBezTo>
                  <a:lnTo>
                    <a:pt x="22462" y="831043"/>
                  </a:lnTo>
                  <a:cubicBezTo>
                    <a:pt x="10057" y="831043"/>
                    <a:pt x="0" y="820986"/>
                    <a:pt x="0" y="808580"/>
                  </a:cubicBezTo>
                  <a:lnTo>
                    <a:pt x="0" y="22462"/>
                  </a:lnTo>
                  <a:cubicBezTo>
                    <a:pt x="0" y="10057"/>
                    <a:pt x="10057" y="0"/>
                    <a:pt x="22462" y="0"/>
                  </a:cubicBezTo>
                  <a:close/>
                </a:path>
              </a:pathLst>
            </a:custGeom>
            <a:solidFill>
              <a:srgbClr val="FFFFFF">
                <a:alpha val="86667"/>
              </a:srgbClr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0" y="-19050"/>
              <a:ext cx="2269407" cy="8500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2314161" y="2660488"/>
            <a:ext cx="7692734" cy="17154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845"/>
              </a:lnSpc>
              <a:spcBef>
                <a:spcPct val="0"/>
              </a:spcBef>
            </a:pPr>
            <a:r>
              <a:rPr lang="en-US" sz="4960" spc="173">
                <a:solidFill>
                  <a:srgbClr val="010101"/>
                </a:solidFill>
                <a:latin typeface="Archivo Black"/>
                <a:ea typeface="Archivo Black"/>
                <a:cs typeface="Archivo Black"/>
                <a:sym typeface="Archivo Black"/>
              </a:rPr>
              <a:t>GEPLANTE ARBEIT IM KLASSENZIMMER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6613767" y="7703045"/>
            <a:ext cx="2810608" cy="3602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80"/>
              </a:lnSpc>
            </a:pPr>
            <a:r>
              <a:rPr lang="en-US" sz="2159" b="1" spc="30">
                <a:solidFill>
                  <a:srgbClr val="040506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Türaustausch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0845712" y="6014655"/>
            <a:ext cx="2023603" cy="11246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93"/>
              </a:lnSpc>
            </a:pPr>
            <a:endParaRPr/>
          </a:p>
          <a:p>
            <a:pPr marL="0" lvl="0" indent="0" algn="ctr">
              <a:lnSpc>
                <a:spcPts val="2293"/>
              </a:lnSpc>
              <a:spcBef>
                <a:spcPct val="0"/>
              </a:spcBef>
            </a:pPr>
            <a:r>
              <a:rPr lang="en-US" sz="1662" b="1" spc="23">
                <a:solidFill>
                  <a:srgbClr val="040506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Austausch von Tischen und Stühlen 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4349773" y="5105400"/>
            <a:ext cx="2629427" cy="7316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80"/>
              </a:lnSpc>
            </a:pPr>
            <a:r>
              <a:rPr lang="en-US" sz="2159" b="1" spc="30">
                <a:solidFill>
                  <a:srgbClr val="040506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Vorbereitung</a:t>
            </a:r>
          </a:p>
          <a:p>
            <a:pPr marL="0" lvl="0" indent="0" algn="ctr">
              <a:lnSpc>
                <a:spcPts val="2980"/>
              </a:lnSpc>
              <a:spcBef>
                <a:spcPct val="0"/>
              </a:spcBef>
            </a:pPr>
            <a:endParaRPr lang="en-US" sz="2159" b="1" spc="30">
              <a:solidFill>
                <a:srgbClr val="040506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6771769" y="8280451"/>
            <a:ext cx="2372231" cy="15417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079"/>
              </a:lnSpc>
            </a:pPr>
            <a:r>
              <a:rPr lang="en-US" sz="1599">
                <a:solidFill>
                  <a:srgbClr val="000000"/>
                </a:solidFill>
                <a:latin typeface="Cardo"/>
                <a:ea typeface="Cardo"/>
                <a:cs typeface="Cardo"/>
                <a:sym typeface="Cardo"/>
              </a:rPr>
              <a:t>-Aktivität: Austausch einer alten Tür durch eine neue, wärme- und schalldämmende Tür.</a:t>
            </a:r>
          </a:p>
          <a:p>
            <a:pPr algn="l">
              <a:lnSpc>
                <a:spcPts val="2079"/>
              </a:lnSpc>
              <a:spcBef>
                <a:spcPct val="0"/>
              </a:spcBef>
            </a:pPr>
            <a:r>
              <a:rPr lang="en-US" sz="1599">
                <a:solidFill>
                  <a:srgbClr val="000000"/>
                </a:solidFill>
                <a:latin typeface="Cardo"/>
                <a:ea typeface="Cardo"/>
                <a:cs typeface="Cardo"/>
                <a:sym typeface="Cardo"/>
              </a:rPr>
              <a:t>-Aspekt: ​​Steigerung der Energieeffizienz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0671398" y="7390499"/>
            <a:ext cx="2372231" cy="15417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079"/>
              </a:lnSpc>
            </a:pPr>
            <a:r>
              <a:rPr lang="en-US" sz="1599">
                <a:solidFill>
                  <a:srgbClr val="000000"/>
                </a:solidFill>
                <a:latin typeface="Cardo"/>
                <a:ea typeface="Cardo"/>
                <a:cs typeface="Cardo"/>
                <a:sym typeface="Cardo"/>
              </a:rPr>
              <a:t>-Aktivität: Beschaffung umweltfreundlicher Klassenzimmermöbel.</a:t>
            </a:r>
          </a:p>
          <a:p>
            <a:pPr algn="l">
              <a:lnSpc>
                <a:spcPts val="2079"/>
              </a:lnSpc>
              <a:spcBef>
                <a:spcPct val="0"/>
              </a:spcBef>
            </a:pPr>
            <a:r>
              <a:rPr lang="en-US" sz="1599">
                <a:solidFill>
                  <a:srgbClr val="000000"/>
                </a:solidFill>
                <a:latin typeface="Cardo"/>
                <a:ea typeface="Cardo"/>
                <a:cs typeface="Cardo"/>
                <a:sym typeface="Cardo"/>
              </a:rPr>
              <a:t>-Aspekt: ​​Bequeme Sitzgelegenheiten aus recycelten Materialien.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4478371" y="6014655"/>
            <a:ext cx="2372231" cy="15417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079"/>
              </a:lnSpc>
            </a:pPr>
            <a:r>
              <a:rPr lang="en-US" sz="1599">
                <a:solidFill>
                  <a:srgbClr val="000000"/>
                </a:solidFill>
                <a:latin typeface="Cardo"/>
                <a:ea typeface="Cardo"/>
                <a:cs typeface="Cardo"/>
                <a:sym typeface="Cardo"/>
              </a:rPr>
              <a:t>-Aktivität: Räumen des Klassenzimmers.</a:t>
            </a:r>
          </a:p>
          <a:p>
            <a:pPr algn="l">
              <a:lnSpc>
                <a:spcPts val="2079"/>
              </a:lnSpc>
              <a:spcBef>
                <a:spcPct val="0"/>
              </a:spcBef>
            </a:pPr>
            <a:r>
              <a:rPr lang="en-US" sz="1599">
                <a:solidFill>
                  <a:srgbClr val="000000"/>
                </a:solidFill>
                <a:latin typeface="Cardo"/>
                <a:ea typeface="Cardo"/>
                <a:cs typeface="Cardo"/>
                <a:sym typeface="Cardo"/>
              </a:rPr>
              <a:t>-Aspekt: ​​Aufstellen wiederverwendbarer Bänke, Schränke und Stühle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8239" t="-75826" r="-17587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9144000" y="1048739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0" y="1141076"/>
            <a:ext cx="8897766" cy="6673325"/>
          </a:xfrm>
          <a:custGeom>
            <a:avLst/>
            <a:gdLst/>
            <a:ahLst/>
            <a:cxnLst/>
            <a:rect l="l" t="t" r="r" b="b"/>
            <a:pathLst>
              <a:path w="8897766" h="6673325">
                <a:moveTo>
                  <a:pt x="0" y="0"/>
                </a:moveTo>
                <a:lnTo>
                  <a:pt x="8897766" y="0"/>
                </a:lnTo>
                <a:lnTo>
                  <a:pt x="8897766" y="6673325"/>
                </a:lnTo>
                <a:lnTo>
                  <a:pt x="0" y="667332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8239" t="-75826" r="-17587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502031" y="7040805"/>
            <a:ext cx="13765222" cy="3034377"/>
          </a:xfrm>
          <a:custGeom>
            <a:avLst/>
            <a:gdLst/>
            <a:ahLst/>
            <a:cxnLst/>
            <a:rect l="l" t="t" r="r" b="b"/>
            <a:pathLst>
              <a:path w="13765222" h="3034377">
                <a:moveTo>
                  <a:pt x="0" y="0"/>
                </a:moveTo>
                <a:lnTo>
                  <a:pt x="13765222" y="0"/>
                </a:lnTo>
                <a:lnTo>
                  <a:pt x="13765222" y="3034377"/>
                </a:lnTo>
                <a:lnTo>
                  <a:pt x="0" y="303437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29" r="-5719" b="-4184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3923317" y="331545"/>
            <a:ext cx="10113054" cy="27462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291"/>
              </a:lnSpc>
              <a:spcBef>
                <a:spcPct val="0"/>
              </a:spcBef>
            </a:pPr>
            <a:r>
              <a:rPr lang="en-US" sz="5283" spc="184">
                <a:solidFill>
                  <a:srgbClr val="010101"/>
                </a:solidFill>
                <a:latin typeface="Archivo Black"/>
                <a:ea typeface="Archivo Black"/>
                <a:cs typeface="Archivo Black"/>
                <a:sym typeface="Archivo Black"/>
              </a:rPr>
              <a:t>VIELEN DANK FÜR IHRE AUFMERKSAMKEIT</a:t>
            </a:r>
          </a:p>
          <a:p>
            <a:pPr marL="0" lvl="0" indent="0" algn="ctr">
              <a:lnSpc>
                <a:spcPts val="7291"/>
              </a:lnSpc>
              <a:spcBef>
                <a:spcPct val="0"/>
              </a:spcBef>
            </a:pPr>
            <a:endParaRPr lang="en-US" sz="5283" spc="184">
              <a:solidFill>
                <a:srgbClr val="010101"/>
              </a:solidFill>
              <a:latin typeface="Archivo Black"/>
              <a:ea typeface="Archivo Black"/>
              <a:cs typeface="Archivo Black"/>
              <a:sym typeface="Archivo Black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1974726" y="3763327"/>
            <a:ext cx="14338548" cy="27317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19"/>
              </a:lnSpc>
              <a:spcBef>
                <a:spcPct val="0"/>
              </a:spcBef>
            </a:pPr>
            <a:r>
              <a:rPr lang="en-US" sz="2399" b="1">
                <a:solidFill>
                  <a:srgbClr val="010101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„Mit finanzieller Unterstützung der Europäischen Union. Die geäußerten Ansichten </a:t>
            </a:r>
          </a:p>
          <a:p>
            <a:pPr algn="ctr">
              <a:lnSpc>
                <a:spcPts val="3119"/>
              </a:lnSpc>
              <a:spcBef>
                <a:spcPct val="0"/>
              </a:spcBef>
            </a:pPr>
            <a:r>
              <a:rPr lang="en-US" sz="2399" b="1">
                <a:solidFill>
                  <a:srgbClr val="010101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und Meinungen entsprechen jedoch ausschließlich denen der Autor*innen und</a:t>
            </a:r>
          </a:p>
          <a:p>
            <a:pPr algn="ctr">
              <a:lnSpc>
                <a:spcPts val="3119"/>
              </a:lnSpc>
              <a:spcBef>
                <a:spcPct val="0"/>
              </a:spcBef>
            </a:pPr>
            <a:r>
              <a:rPr lang="en-US" sz="2399" b="1">
                <a:solidFill>
                  <a:srgbClr val="010101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spiegeln nicht notwendigerweise die der Europäischen Union oder </a:t>
            </a:r>
          </a:p>
          <a:p>
            <a:pPr algn="ctr">
              <a:lnSpc>
                <a:spcPts val="3119"/>
              </a:lnSpc>
              <a:spcBef>
                <a:spcPct val="0"/>
              </a:spcBef>
            </a:pPr>
            <a:r>
              <a:rPr lang="en-US" sz="2399" b="1">
                <a:solidFill>
                  <a:srgbClr val="010101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der Tempus Közalapítvány wider. Weder die Europäische Union noch die fördernde </a:t>
            </a:r>
          </a:p>
          <a:p>
            <a:pPr algn="ctr">
              <a:lnSpc>
                <a:spcPts val="3119"/>
              </a:lnSpc>
              <a:spcBef>
                <a:spcPct val="0"/>
              </a:spcBef>
            </a:pPr>
            <a:r>
              <a:rPr lang="en-US" sz="2399" b="1">
                <a:solidFill>
                  <a:srgbClr val="010101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Stelle können dafür verantwortlich gemacht werden.“</a:t>
            </a:r>
          </a:p>
          <a:p>
            <a:pPr algn="ctr">
              <a:lnSpc>
                <a:spcPts val="3119"/>
              </a:lnSpc>
              <a:spcBef>
                <a:spcPct val="0"/>
              </a:spcBef>
            </a:pPr>
            <a:endParaRPr lang="en-US" sz="2399" b="1">
              <a:solidFill>
                <a:srgbClr val="010101"/>
              </a:solidFill>
              <a:latin typeface="Open Sauce Bold"/>
              <a:ea typeface="Open Sauce Bold"/>
              <a:cs typeface="Open Sauce Bold"/>
              <a:sym typeface="Open Sauce Bold"/>
            </a:endParaRPr>
          </a:p>
          <a:p>
            <a:pPr algn="ctr">
              <a:lnSpc>
                <a:spcPts val="3119"/>
              </a:lnSpc>
              <a:spcBef>
                <a:spcPct val="0"/>
              </a:spcBef>
            </a:pPr>
            <a:r>
              <a:rPr lang="en-US" sz="2399" b="1">
                <a:solidFill>
                  <a:srgbClr val="010101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Von der Europäischen Union finanziert – Projektnummer: 2023-2-HU01-KA220-SCH-000169980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248</Words>
  <Application>Microsoft Office PowerPoint</Application>
  <PresentationFormat>Egyéni</PresentationFormat>
  <Paragraphs>50</Paragraphs>
  <Slides>9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9</vt:i4>
      </vt:variant>
      <vt:variant>
        <vt:lpstr>Téma</vt:lpstr>
      </vt:variant>
      <vt:variant>
        <vt:i4>1</vt:i4>
      </vt:variant>
      <vt:variant>
        <vt:lpstr>Diacímek</vt:lpstr>
      </vt:variant>
      <vt:variant>
        <vt:i4>9</vt:i4>
      </vt:variant>
    </vt:vector>
  </HeadingPairs>
  <TitlesOfParts>
    <vt:vector size="19" baseType="lpstr">
      <vt:lpstr>Arial</vt:lpstr>
      <vt:lpstr>League Spartan</vt:lpstr>
      <vt:lpstr>Montserrat</vt:lpstr>
      <vt:lpstr>Open Sauce Bold</vt:lpstr>
      <vt:lpstr>Montserrat Bold</vt:lpstr>
      <vt:lpstr>Open Sans Bold</vt:lpstr>
      <vt:lpstr>Calibri</vt:lpstr>
      <vt:lpstr>Cardo</vt:lpstr>
      <vt:lpstr>Archivo Black</vt:lpstr>
      <vt:lpstr>Office Theme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 Nachhaltiges Klassenzimmer- Viki, Kitti másolata</dc:title>
  <dc:creator>Felhasználó</dc:creator>
  <cp:lastModifiedBy>Felhasználó</cp:lastModifiedBy>
  <cp:revision>2</cp:revision>
  <dcterms:created xsi:type="dcterms:W3CDTF">2006-08-16T00:00:00Z</dcterms:created>
  <dcterms:modified xsi:type="dcterms:W3CDTF">2026-04-14T19:54:04Z</dcterms:modified>
  <dc:identifier>DAGoQKEVRB0</dc:identifier>
</cp:coreProperties>
</file>