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5" r:id="rId10"/>
    <p:sldId id="280" r:id="rId11"/>
    <p:sldId id="281" r:id="rId12"/>
    <p:sldId id="282" r:id="rId13"/>
    <p:sldId id="283" r:id="rId14"/>
    <p:sldId id="284" r:id="rId15"/>
  </p:sldIdLst>
  <p:sldSz cx="9753600" cy="73152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Arial Bold" panose="020B0604020202020204" charset="0"/>
      <p:regular r:id="rId21"/>
    </p:embeddedFont>
    <p:embeddedFont>
      <p:font typeface="Calibri (MS) Bold" panose="020B0604020202020204" charset="0"/>
      <p:regular r:id="rId22"/>
    </p:embeddedFont>
    <p:embeddedFont>
      <p:font typeface="Open Sans" panose="020B0604020202020204" charset="0"/>
      <p:regular r:id="rId23"/>
    </p:embeddedFont>
    <p:embeddedFont>
      <p:font typeface="Khula Bold" panose="020B0604020202020204"/>
      <p:regular r:id="rId24"/>
    </p:embeddedFont>
    <p:embeddedFont>
      <p:font typeface="Century Gothic Paneuropean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(MS)" panose="020B0604020202020204" charset="0"/>
      <p:regular r:id="rId30"/>
    </p:embeddedFont>
    <p:embeddedFont>
      <p:font typeface="Wingdings 3" panose="05040102010807070707" pitchFamily="18" charset="2"/>
      <p:regular r:id="rId31"/>
    </p:embeddedFont>
    <p:embeddedFont>
      <p:font typeface="Arial" panose="020B0604020202020204" pitchFamily="34" charset="0"/>
      <p:regular r:id="rId32"/>
    </p:embeddedFont>
    <p:embeddedFont>
      <p:font typeface="Century Gothic Paneuropean Bold" panose="020B0604020202020204" charset="0"/>
      <p:regular r:id="rId33"/>
    </p:embeddedFont>
    <p:embeddedFont>
      <p:font typeface="Open Sans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816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104881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104881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4881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82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4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104874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104874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résztvevő intézmények tanulóinak érzékenyítése a fenntartható közösségi fejlődés és az aktív polgári szerepvállalás fontosságára.aktív állampolgárság. A gyakorlati megvalósításon keresztül szeretnénk elérni, hogy a mindennapi életben változás álljon bea résztvevők és az iskolák mindennapi életében. Az érdekeltek segítségével párbeszédet tervezünk a fenntarthatóvállalatok és a diákok között, hogy felkészüljünk a jövőre, és felhívjuk a figyelmet: KELL TEGYÜNK VALAMIT végre!TEGYÜNK VALAMI HATÉKONYAT!</a:t>
            </a:r>
          </a:p>
          <a:p>
            <a:r>
              <a:rPr lang="en-US"/>
              <a:t>4</a:t>
            </a:r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911" y="2682242"/>
            <a:ext cx="7040481" cy="2413633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911" y="5095872"/>
            <a:ext cx="7040481" cy="12013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3833" y="4609236"/>
            <a:ext cx="1488505" cy="83390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1556" y="4831511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0" y="650240"/>
            <a:ext cx="7031451" cy="3324843"/>
          </a:xfrm>
        </p:spPr>
        <p:txBody>
          <a:bodyPr anchor="ctr">
            <a:normAutofit/>
          </a:bodyPr>
          <a:lstStyle>
            <a:lvl1pPr algn="l">
              <a:defRPr sz="512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1910" y="4644316"/>
            <a:ext cx="7031451" cy="165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3377629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310" y="3460416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998" y="650240"/>
            <a:ext cx="6516893" cy="3088640"/>
          </a:xfrm>
        </p:spPr>
        <p:txBody>
          <a:bodyPr anchor="ctr">
            <a:normAutofit/>
          </a:bodyPr>
          <a:lstStyle>
            <a:lvl1pPr algn="l">
              <a:defRPr sz="512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77037" y="3738880"/>
            <a:ext cx="6030814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1910" y="4644316"/>
            <a:ext cx="7031451" cy="165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2" y="3377629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310" y="3460416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28871" y="691205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4169" y="3098993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9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0" y="2600962"/>
            <a:ext cx="7031451" cy="2906501"/>
          </a:xfrm>
        </p:spPr>
        <p:txBody>
          <a:bodyPr anchor="b">
            <a:normAutofit/>
          </a:bodyPr>
          <a:lstStyle>
            <a:lvl1pPr algn="l">
              <a:defRPr sz="512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910" y="5527040"/>
            <a:ext cx="7031451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2" y="5238038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5310" y="5315294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2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33998" y="650240"/>
            <a:ext cx="6516893" cy="3088640"/>
          </a:xfrm>
        </p:spPr>
        <p:txBody>
          <a:bodyPr anchor="ctr">
            <a:normAutofit/>
          </a:bodyPr>
          <a:lstStyle>
            <a:lvl1pPr algn="l">
              <a:defRPr sz="512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71909" y="4632960"/>
            <a:ext cx="7134178" cy="894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909" y="5527040"/>
            <a:ext cx="7134178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2" y="5238038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5310" y="5315294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28871" y="691205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14169" y="3098993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0" y="669234"/>
            <a:ext cx="7031450" cy="3072021"/>
          </a:xfrm>
        </p:spPr>
        <p:txBody>
          <a:bodyPr anchor="ctr">
            <a:normAutofit/>
          </a:bodyPr>
          <a:lstStyle>
            <a:lvl1pPr algn="l">
              <a:defRPr sz="512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71910" y="4632960"/>
            <a:ext cx="7031451" cy="894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910" y="5527040"/>
            <a:ext cx="7031451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5238038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5310" y="5315294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104" y="669234"/>
            <a:ext cx="1766541" cy="563607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1911" y="669234"/>
            <a:ext cx="5030771" cy="563607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882" y="665717"/>
            <a:ext cx="7028479" cy="136628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910" y="2275840"/>
            <a:ext cx="7031451" cy="40294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0" y="2212866"/>
            <a:ext cx="7031451" cy="1566720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1910" y="3820160"/>
            <a:ext cx="7031451" cy="917760"/>
          </a:xfrm>
        </p:spPr>
        <p:txBody>
          <a:bodyPr anchor="t"/>
          <a:lstStyle>
            <a:lvl1pPr marL="0" indent="0" algn="l"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2" y="3377629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310" y="3460416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911" y="2279154"/>
            <a:ext cx="3410700" cy="401855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28" y="2279154"/>
            <a:ext cx="3410233" cy="401855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310" y="840302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6375" y="2375068"/>
            <a:ext cx="306623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1909" y="2989748"/>
            <a:ext cx="3410701" cy="331275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232" y="2371625"/>
            <a:ext cx="3064788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9296" y="2986304"/>
            <a:ext cx="3408725" cy="331275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310" y="840302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880" y="665717"/>
            <a:ext cx="7028480" cy="136628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09" y="475827"/>
            <a:ext cx="2804890" cy="1041399"/>
          </a:xfrm>
        </p:spPr>
        <p:txBody>
          <a:bodyPr anchor="b"/>
          <a:lstStyle>
            <a:lvl1pPr algn="l">
              <a:defRPr sz="2133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727" y="475829"/>
            <a:ext cx="4043633" cy="5775961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909" y="1705187"/>
            <a:ext cx="2804890" cy="4546598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758607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0" y="5120640"/>
            <a:ext cx="7031451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71910" y="677296"/>
            <a:ext cx="7031451" cy="4111968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910" y="5725161"/>
            <a:ext cx="7031451" cy="526626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2" y="5238038"/>
            <a:ext cx="1448913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5310" y="5315294"/>
            <a:ext cx="623977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43840"/>
            <a:ext cx="2113280" cy="708120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1783" y="304"/>
            <a:ext cx="2082423" cy="730983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5072" cy="7315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880" y="665717"/>
            <a:ext cx="7028480" cy="136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1910" y="2275840"/>
            <a:ext cx="7031451" cy="414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0560" y="6544096"/>
            <a:ext cx="817472" cy="394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909" y="6544863"/>
            <a:ext cx="60975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45310" y="840302"/>
            <a:ext cx="62397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Freeform 2"/>
          <p:cNvSpPr/>
          <p:nvPr/>
        </p:nvSpPr>
        <p:spPr>
          <a:xfrm>
            <a:off x="0" y="-9843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11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12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5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13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06" name="Group 7"/>
          <p:cNvGrpSpPr/>
          <p:nvPr/>
        </p:nvGrpSpPr>
        <p:grpSpPr>
          <a:xfrm>
            <a:off x="256524" y="452047"/>
            <a:ext cx="1488505" cy="833900"/>
            <a:chOff x="0" y="0"/>
            <a:chExt cx="1984673" cy="1111866"/>
          </a:xfrm>
        </p:grpSpPr>
        <p:sp>
          <p:nvSpPr>
            <p:cNvPr id="1048714" name="Freeform 8"/>
            <p:cNvSpPr/>
            <p:nvPr/>
          </p:nvSpPr>
          <p:spPr>
            <a:xfrm>
              <a:off x="0" y="0"/>
              <a:ext cx="1994630" cy="1111885"/>
            </a:xfrm>
            <a:custGeom>
              <a:avLst/>
              <a:gdLst/>
              <a:ahLst/>
              <a:cxnLst/>
              <a:rect l="l" t="t" r="r" b="b"/>
              <a:pathLst>
                <a:path w="1994630" h="1111885">
                  <a:moveTo>
                    <a:pt x="1431163" y="1111885"/>
                  </a:moveTo>
                  <a:cubicBezTo>
                    <a:pt x="1451102" y="1111885"/>
                    <a:pt x="1464437" y="1105154"/>
                    <a:pt x="1471168" y="1098550"/>
                  </a:cubicBezTo>
                  <a:cubicBezTo>
                    <a:pt x="1471168" y="1091819"/>
                    <a:pt x="1477772" y="1091819"/>
                    <a:pt x="1477772" y="1091819"/>
                  </a:cubicBezTo>
                  <a:lnTo>
                    <a:pt x="1984629" y="584835"/>
                  </a:lnTo>
                  <a:cubicBezTo>
                    <a:pt x="1997964" y="571500"/>
                    <a:pt x="1997964" y="544957"/>
                    <a:pt x="1984629" y="524891"/>
                  </a:cubicBezTo>
                  <a:lnTo>
                    <a:pt x="1477772" y="24511"/>
                  </a:lnTo>
                  <a:cubicBezTo>
                    <a:pt x="1477772" y="17780"/>
                    <a:pt x="1471168" y="17780"/>
                    <a:pt x="1471168" y="17780"/>
                  </a:cubicBezTo>
                  <a:cubicBezTo>
                    <a:pt x="1464564" y="11176"/>
                    <a:pt x="1451229" y="4572"/>
                    <a:pt x="1431163" y="4572"/>
                  </a:cubicBezTo>
                  <a:lnTo>
                    <a:pt x="4445" y="0"/>
                  </a:lnTo>
                  <a:cubicBezTo>
                    <a:pt x="2921" y="370205"/>
                    <a:pt x="1524" y="740664"/>
                    <a:pt x="0" y="1110869"/>
                  </a:cubicBezTo>
                  <a:lnTo>
                    <a:pt x="1431163" y="1111885"/>
                  </a:ln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107" name="Group 9"/>
          <p:cNvGrpSpPr/>
          <p:nvPr/>
        </p:nvGrpSpPr>
        <p:grpSpPr>
          <a:xfrm>
            <a:off x="668127" y="761999"/>
            <a:ext cx="9085474" cy="6324601"/>
            <a:chOff x="-233445" y="-1474758"/>
            <a:chExt cx="12470883" cy="4956574"/>
          </a:xfrm>
        </p:grpSpPr>
        <p:sp>
          <p:nvSpPr>
            <p:cNvPr id="1048715" name="Freeform 10"/>
            <p:cNvSpPr/>
            <p:nvPr/>
          </p:nvSpPr>
          <p:spPr>
            <a:xfrm>
              <a:off x="0" y="0"/>
              <a:ext cx="12237438" cy="3481816"/>
            </a:xfrm>
            <a:custGeom>
              <a:avLst/>
              <a:gdLst/>
              <a:ahLst/>
              <a:cxnLst/>
              <a:rect l="l" t="t" r="r" b="b"/>
              <a:pathLst>
                <a:path w="12237438" h="3481816">
                  <a:moveTo>
                    <a:pt x="0" y="0"/>
                  </a:moveTo>
                  <a:lnTo>
                    <a:pt x="12237438" y="0"/>
                  </a:lnTo>
                  <a:lnTo>
                    <a:pt x="12237438" y="3481816"/>
                  </a:lnTo>
                  <a:lnTo>
                    <a:pt x="0" y="3481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16" name="TextBox 11"/>
            <p:cNvSpPr txBox="1"/>
            <p:nvPr/>
          </p:nvSpPr>
          <p:spPr>
            <a:xfrm>
              <a:off x="-233445" y="-1474758"/>
              <a:ext cx="12342029" cy="495657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3071"/>
                </a:lnSpc>
              </a:pPr>
              <a:endParaRPr lang="hu-HU" sz="2559" b="1" dirty="0" smtClean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hu-HU" sz="2559" b="1" dirty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hu-HU" sz="2559" b="1" dirty="0" smtClean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hu-HU" sz="2559" b="1" dirty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r>
                <a:rPr lang="en-US" sz="2559" b="1" dirty="0" err="1" smtClean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Gemeinsam</a:t>
              </a:r>
              <a:r>
                <a:rPr lang="en-US" sz="2559" b="1" dirty="0" smtClean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die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Zukunft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gestalten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-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nachhaltig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die Welt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mitgestalten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und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Veränderungen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 smtClean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vorantreiben</a:t>
              </a:r>
              <a:endParaRPr lang="hu-HU" sz="2559" b="1" dirty="0" smtClean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en-US" sz="2559" b="1" dirty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-</a:t>
              </a:r>
            </a:p>
            <a:p>
              <a:pPr algn="ctr">
                <a:lnSpc>
                  <a:spcPts val="3071"/>
                </a:lnSpc>
              </a:pP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jövő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közös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alakítása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-a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világ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fenntarthatóvá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tétele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és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a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változásra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való</a:t>
              </a:r>
              <a:r>
                <a:rPr lang="en-US" sz="2559" b="1" dirty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 </a:t>
              </a:r>
              <a:r>
                <a:rPr lang="en-US" sz="2559" b="1" dirty="0" err="1" smtClean="0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ösztönzés</a:t>
              </a:r>
              <a:endParaRPr lang="hu-HU" sz="2559" b="1" dirty="0" smtClean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hu-HU" sz="2000" b="1" dirty="0" smtClean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>
                <a:lnSpc>
                  <a:spcPts val="1791"/>
                </a:lnSpc>
              </a:pPr>
              <a:r>
                <a:rPr lang="en-US" sz="2000" b="1" spc="8" dirty="0" smtClean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A </a:t>
              </a:r>
              <a:r>
                <a:rPr lang="en-US" sz="2000" b="1" spc="8" dirty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BEMUTATÓT KÉSZÍTETTE: </a:t>
              </a:r>
            </a:p>
            <a:p>
              <a:pPr>
                <a:lnSpc>
                  <a:spcPts val="1791"/>
                </a:lnSpc>
              </a:pPr>
              <a:r>
                <a:rPr lang="en-US" sz="2000" b="1" spc="8" dirty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-</a:t>
              </a:r>
              <a:r>
                <a:rPr lang="hu-HU" sz="2000" b="1" spc="8" dirty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 </a:t>
              </a:r>
              <a:r>
                <a:rPr lang="en-US" sz="2000" b="1" spc="8" dirty="0" err="1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Bogdán</a:t>
              </a:r>
              <a:r>
                <a:rPr lang="en-US" sz="2000" b="1" spc="8" dirty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 Gabriella, </a:t>
              </a:r>
              <a:r>
                <a:rPr lang="en-US" sz="2000" b="1" spc="8" dirty="0" err="1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koordinátor</a:t>
              </a:r>
              <a:endParaRPr lang="hu-HU" sz="2000" b="1" spc="8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endParaRPr>
            </a:p>
            <a:p>
              <a:pPr>
                <a:lnSpc>
                  <a:spcPts val="1791"/>
                </a:lnSpc>
              </a:pPr>
              <a:r>
                <a:rPr lang="hu-HU" sz="2000" b="1" spc="8" dirty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- </a:t>
              </a:r>
              <a:r>
                <a:rPr lang="hu-HU" sz="2000" b="1" spc="8" dirty="0" err="1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Gyirán</a:t>
              </a:r>
              <a:r>
                <a:rPr lang="hu-HU" sz="2000" b="1" spc="8" dirty="0">
                  <a:solidFill>
                    <a:srgbClr val="262626"/>
                  </a:solidFill>
                  <a:latin typeface="Khula Bold"/>
                  <a:ea typeface="Khula Bold"/>
                  <a:cs typeface="Khula Bold"/>
                  <a:sym typeface="Khula Bold"/>
                </a:rPr>
                <a:t> Bendegúz 12.e</a:t>
              </a:r>
              <a:endParaRPr lang="en-US" sz="2000" b="1" spc="8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endParaRPr>
            </a:p>
            <a:p>
              <a:pPr algn="ctr">
                <a:lnSpc>
                  <a:spcPts val="3071"/>
                </a:lnSpc>
              </a:pPr>
              <a:r>
                <a:rPr lang="hu-HU" sz="2800" dirty="0">
                  <a:latin typeface="Dutch801 XBd BT" panose="02020903060505020304" pitchFamily="18" charset="0"/>
                </a:rPr>
                <a:t/>
              </a:r>
              <a:br>
                <a:rPr lang="hu-HU" sz="2800" dirty="0">
                  <a:latin typeface="Dutch801 XBd BT" panose="02020903060505020304" pitchFamily="18" charset="0"/>
                </a:rPr>
              </a:br>
              <a:endParaRPr lang="hu-HU" sz="2559" b="1" dirty="0" smtClean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en-US" sz="2559" b="1" dirty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  <a:p>
              <a:pPr algn="ctr">
                <a:lnSpc>
                  <a:spcPts val="3071"/>
                </a:lnSpc>
              </a:pPr>
              <a:endParaRPr lang="en-US" sz="2559" b="1" dirty="0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sp>
        <p:nvSpPr>
          <p:cNvPr id="1048718" name="TextBox 14"/>
          <p:cNvSpPr txBox="1"/>
          <p:nvPr/>
        </p:nvSpPr>
        <p:spPr>
          <a:xfrm>
            <a:off x="4353772" y="6161193"/>
            <a:ext cx="5001154" cy="66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>
                <a:solidFill>
                  <a:srgbClr val="EEF2E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KA220-SCH - Partnerségi együttműködések a köznevelési szektorban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65" y="4748904"/>
            <a:ext cx="2489561" cy="254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8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58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6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58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27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58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589" name="TextBox 9"/>
          <p:cNvSpPr txBox="1"/>
          <p:nvPr/>
        </p:nvSpPr>
        <p:spPr>
          <a:xfrm>
            <a:off x="2166320" y="711437"/>
            <a:ext cx="684560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384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Projektünk számokban</a:t>
            </a:r>
          </a:p>
        </p:txBody>
      </p:sp>
      <p:grpSp>
        <p:nvGrpSpPr>
          <p:cNvPr id="28" name="Group 10"/>
          <p:cNvGrpSpPr/>
          <p:nvPr/>
        </p:nvGrpSpPr>
        <p:grpSpPr>
          <a:xfrm>
            <a:off x="465880" y="1400799"/>
            <a:ext cx="2822552" cy="1828768"/>
            <a:chOff x="0" y="0"/>
            <a:chExt cx="3763402" cy="2438357"/>
          </a:xfrm>
        </p:grpSpPr>
        <p:grpSp>
          <p:nvGrpSpPr>
            <p:cNvPr id="29" name="Group 11"/>
            <p:cNvGrpSpPr/>
            <p:nvPr/>
          </p:nvGrpSpPr>
          <p:grpSpPr>
            <a:xfrm>
              <a:off x="0" y="0"/>
              <a:ext cx="3763402" cy="2438357"/>
              <a:chOff x="0" y="0"/>
              <a:chExt cx="812800" cy="526624"/>
            </a:xfrm>
          </p:grpSpPr>
          <p:sp>
            <p:nvSpPr>
              <p:cNvPr id="1048590" name="Freeform 12"/>
              <p:cNvSpPr/>
              <p:nvPr/>
            </p:nvSpPr>
            <p:spPr>
              <a:xfrm>
                <a:off x="0" y="0"/>
                <a:ext cx="812800" cy="5266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26631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796"/>
                      <a:pt x="603543" y="38074"/>
                      <a:pt x="623736" y="85983"/>
                    </a:cubicBezTo>
                    <a:cubicBezTo>
                      <a:pt x="742003" y="79594"/>
                      <a:pt x="827989" y="170183"/>
                      <a:pt x="775586" y="259093"/>
                    </a:cubicBezTo>
                    <a:cubicBezTo>
                      <a:pt x="793012" y="277775"/>
                      <a:pt x="807550" y="298673"/>
                      <a:pt x="812800" y="326722"/>
                    </a:cubicBezTo>
                    <a:cubicBezTo>
                      <a:pt x="812800" y="334757"/>
                      <a:pt x="812800" y="342773"/>
                      <a:pt x="812800" y="350807"/>
                    </a:cubicBezTo>
                    <a:cubicBezTo>
                      <a:pt x="797154" y="422194"/>
                      <a:pt x="729827" y="470433"/>
                      <a:pt x="619295" y="457447"/>
                    </a:cubicBezTo>
                    <a:cubicBezTo>
                      <a:pt x="590856" y="494101"/>
                      <a:pt x="540252" y="530862"/>
                      <a:pt x="461507" y="526236"/>
                    </a:cubicBezTo>
                    <a:cubicBezTo>
                      <a:pt x="420804" y="523830"/>
                      <a:pt x="392488" y="509892"/>
                      <a:pt x="367697" y="492959"/>
                    </a:cubicBezTo>
                    <a:cubicBezTo>
                      <a:pt x="341584" y="507034"/>
                      <a:pt x="313304" y="518081"/>
                      <a:pt x="272443" y="518203"/>
                    </a:cubicBezTo>
                    <a:cubicBezTo>
                      <a:pt x="177910" y="518411"/>
                      <a:pt x="114672" y="464182"/>
                      <a:pt x="113139" y="389799"/>
                    </a:cubicBezTo>
                    <a:cubicBezTo>
                      <a:pt x="52367" y="372398"/>
                      <a:pt x="11206" y="339917"/>
                      <a:pt x="0" y="284337"/>
                    </a:cubicBezTo>
                    <a:cubicBezTo>
                      <a:pt x="0" y="276303"/>
                      <a:pt x="0" y="268252"/>
                      <a:pt x="0" y="260252"/>
                    </a:cubicBezTo>
                    <a:cubicBezTo>
                      <a:pt x="12369" y="205176"/>
                      <a:pt x="51292" y="170581"/>
                      <a:pt x="116099" y="155916"/>
                    </a:cubicBezTo>
                    <a:cubicBezTo>
                      <a:pt x="112205" y="63007"/>
                      <a:pt x="241837" y="4952"/>
                      <a:pt x="348333" y="45883"/>
                    </a:cubicBezTo>
                    <a:cubicBezTo>
                      <a:pt x="373689" y="25643"/>
                      <a:pt x="409562" y="3567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591" name="TextBox 13"/>
              <p:cNvSpPr txBox="1"/>
              <p:nvPr/>
            </p:nvSpPr>
            <p:spPr>
              <a:xfrm>
                <a:off x="38100" y="87771"/>
                <a:ext cx="736600" cy="363621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592" name="TextBox 14"/>
            <p:cNvSpPr txBox="1"/>
            <p:nvPr/>
          </p:nvSpPr>
          <p:spPr>
            <a:xfrm>
              <a:off x="448599" y="555495"/>
              <a:ext cx="3175104" cy="1097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2"/>
                </a:lnSpc>
              </a:pPr>
              <a:r>
                <a:rPr lang="en-US" sz="231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100 000 </a:t>
              </a:r>
              <a:r>
                <a:rPr lang="en-US" sz="231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mosoly</a:t>
              </a:r>
              <a:r>
                <a:rPr lang="en-US" sz="2315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315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projekt</a:t>
              </a:r>
              <a:r>
                <a:rPr lang="en-US" sz="2315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315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során</a:t>
              </a:r>
              <a:r>
                <a:rPr lang="en-US" sz="2315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😄</a:t>
              </a:r>
            </a:p>
          </p:txBody>
        </p:sp>
      </p:grpSp>
      <p:grpSp>
        <p:nvGrpSpPr>
          <p:cNvPr id="30" name="Group 15"/>
          <p:cNvGrpSpPr/>
          <p:nvPr/>
        </p:nvGrpSpPr>
        <p:grpSpPr>
          <a:xfrm>
            <a:off x="3555132" y="1400799"/>
            <a:ext cx="2822552" cy="1852300"/>
            <a:chOff x="0" y="0"/>
            <a:chExt cx="3763402" cy="2469733"/>
          </a:xfrm>
        </p:grpSpPr>
        <p:grpSp>
          <p:nvGrpSpPr>
            <p:cNvPr id="31" name="Group 1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593" name="Freeform 1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594" name="TextBox 1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595" name="TextBox 19"/>
            <p:cNvSpPr txBox="1"/>
            <p:nvPr/>
          </p:nvSpPr>
          <p:spPr>
            <a:xfrm>
              <a:off x="292289" y="830250"/>
              <a:ext cx="3320359" cy="800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4"/>
                </a:lnSpc>
              </a:pP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Több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száz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fotó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videó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megszámlálhatatlan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emlék</a:t>
              </a:r>
              <a:endParaRPr lang="en-US" sz="168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2" name="Group 20"/>
          <p:cNvGrpSpPr/>
          <p:nvPr/>
        </p:nvGrpSpPr>
        <p:grpSpPr>
          <a:xfrm>
            <a:off x="6750535" y="1400799"/>
            <a:ext cx="2905073" cy="1751979"/>
            <a:chOff x="0" y="0"/>
            <a:chExt cx="3873431" cy="2335972"/>
          </a:xfrm>
        </p:grpSpPr>
        <p:grpSp>
          <p:nvGrpSpPr>
            <p:cNvPr id="33" name="Group 21"/>
            <p:cNvGrpSpPr/>
            <p:nvPr/>
          </p:nvGrpSpPr>
          <p:grpSpPr>
            <a:xfrm>
              <a:off x="0" y="0"/>
              <a:ext cx="3763402" cy="2335972"/>
              <a:chOff x="0" y="0"/>
              <a:chExt cx="812800" cy="504511"/>
            </a:xfrm>
          </p:grpSpPr>
          <p:sp>
            <p:nvSpPr>
              <p:cNvPr id="1048596" name="Freeform 22"/>
              <p:cNvSpPr/>
              <p:nvPr/>
            </p:nvSpPr>
            <p:spPr>
              <a:xfrm>
                <a:off x="0" y="0"/>
                <a:ext cx="812800" cy="50454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04546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426"/>
                      <a:pt x="603543" y="36476"/>
                      <a:pt x="623736" y="82373"/>
                    </a:cubicBezTo>
                    <a:cubicBezTo>
                      <a:pt x="742003" y="76252"/>
                      <a:pt x="827989" y="163038"/>
                      <a:pt x="775586" y="248213"/>
                    </a:cubicBezTo>
                    <a:cubicBezTo>
                      <a:pt x="793012" y="266112"/>
                      <a:pt x="807550" y="286132"/>
                      <a:pt x="812800" y="313004"/>
                    </a:cubicBezTo>
                    <a:cubicBezTo>
                      <a:pt x="812800" y="320701"/>
                      <a:pt x="812800" y="328380"/>
                      <a:pt x="812800" y="336077"/>
                    </a:cubicBezTo>
                    <a:cubicBezTo>
                      <a:pt x="797154" y="404467"/>
                      <a:pt x="729827" y="450680"/>
                      <a:pt x="619295" y="438239"/>
                    </a:cubicBezTo>
                    <a:cubicBezTo>
                      <a:pt x="590856" y="473354"/>
                      <a:pt x="540252" y="508749"/>
                      <a:pt x="461507" y="504140"/>
                    </a:cubicBezTo>
                    <a:cubicBezTo>
                      <a:pt x="420804" y="501835"/>
                      <a:pt x="392488" y="488482"/>
                      <a:pt x="367697" y="472260"/>
                    </a:cubicBezTo>
                    <a:cubicBezTo>
                      <a:pt x="341584" y="485745"/>
                      <a:pt x="313304" y="496327"/>
                      <a:pt x="272443" y="496444"/>
                    </a:cubicBezTo>
                    <a:cubicBezTo>
                      <a:pt x="177910" y="496643"/>
                      <a:pt x="114672" y="444692"/>
                      <a:pt x="113139" y="373432"/>
                    </a:cubicBezTo>
                    <a:cubicBezTo>
                      <a:pt x="52367" y="356761"/>
                      <a:pt x="11206" y="325644"/>
                      <a:pt x="0" y="272398"/>
                    </a:cubicBezTo>
                    <a:cubicBezTo>
                      <a:pt x="0" y="264701"/>
                      <a:pt x="0" y="256988"/>
                      <a:pt x="0" y="249325"/>
                    </a:cubicBezTo>
                    <a:cubicBezTo>
                      <a:pt x="12369" y="196561"/>
                      <a:pt x="51292" y="163418"/>
                      <a:pt x="116099" y="149369"/>
                    </a:cubicBezTo>
                    <a:cubicBezTo>
                      <a:pt x="112205" y="60362"/>
                      <a:pt x="241837" y="4744"/>
                      <a:pt x="348333" y="43957"/>
                    </a:cubicBezTo>
                    <a:cubicBezTo>
                      <a:pt x="373689" y="24566"/>
                      <a:pt x="409562" y="3417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597" name="TextBox 23"/>
              <p:cNvSpPr txBox="1"/>
              <p:nvPr/>
            </p:nvSpPr>
            <p:spPr>
              <a:xfrm>
                <a:off x="38100" y="84085"/>
                <a:ext cx="736600" cy="348353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598" name="TextBox 24"/>
            <p:cNvSpPr txBox="1"/>
            <p:nvPr/>
          </p:nvSpPr>
          <p:spPr>
            <a:xfrm>
              <a:off x="0" y="574545"/>
              <a:ext cx="3873431" cy="860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2"/>
                </a:lnSpc>
              </a:pP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 </a:t>
              </a: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nagy</a:t>
              </a: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csapat</a:t>
              </a: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– </a:t>
              </a:r>
            </a:p>
            <a:p>
              <a:pPr algn="ctr">
                <a:lnSpc>
                  <a:spcPts val="2542"/>
                </a:lnSpc>
              </a:pP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sok</a:t>
              </a: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szív</a:t>
              </a: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egy</a:t>
              </a: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közös</a:t>
              </a:r>
              <a:r>
                <a:rPr lang="en-US" sz="181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81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küldetés</a:t>
              </a:r>
              <a:endPara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606043" y="3459340"/>
            <a:ext cx="2822552" cy="1852300"/>
            <a:chOff x="0" y="0"/>
            <a:chExt cx="3763402" cy="2469733"/>
          </a:xfrm>
        </p:grpSpPr>
        <p:grpSp>
          <p:nvGrpSpPr>
            <p:cNvPr id="35" name="Group 2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599" name="Freeform 2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00" name="TextBox 2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01" name="TextBox 29"/>
            <p:cNvSpPr txBox="1"/>
            <p:nvPr/>
          </p:nvSpPr>
          <p:spPr>
            <a:xfrm>
              <a:off x="449070" y="522224"/>
              <a:ext cx="3127448" cy="1564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100%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öröm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együttműködés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kreativitás</a:t>
              </a:r>
              <a:endPara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3555132" y="3459340"/>
            <a:ext cx="2822552" cy="1852300"/>
            <a:chOff x="0" y="0"/>
            <a:chExt cx="3763402" cy="2469733"/>
          </a:xfrm>
        </p:grpSpPr>
        <p:grpSp>
          <p:nvGrpSpPr>
            <p:cNvPr id="37" name="Group 3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02" name="Freeform 3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03" name="TextBox 3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04" name="TextBox 34"/>
            <p:cNvSpPr txBox="1"/>
            <p:nvPr/>
          </p:nvSpPr>
          <p:spPr>
            <a:xfrm>
              <a:off x="579887" y="258955"/>
              <a:ext cx="2745164" cy="1521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6"/>
                </a:lnSpc>
              </a:pPr>
              <a:r>
                <a:rPr lang="en-US" sz="214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 </a:t>
              </a:r>
              <a:r>
                <a:rPr lang="en-US" sz="2140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határ</a:t>
              </a:r>
              <a:r>
                <a:rPr lang="en-US" sz="214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2996"/>
                </a:lnSpc>
              </a:pPr>
              <a:r>
                <a:rPr lang="en-US" sz="214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 </a:t>
              </a:r>
              <a:r>
                <a:rPr lang="en-US" sz="2140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előítélet</a:t>
              </a:r>
              <a:r>
                <a:rPr lang="en-US" sz="214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2996"/>
                </a:lnSpc>
              </a:pPr>
              <a:r>
                <a:rPr lang="en-US" sz="214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100% </a:t>
              </a:r>
              <a:r>
                <a:rPr lang="en-US" sz="2140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megértés</a:t>
              </a:r>
              <a:endParaRPr lang="en-US" sz="214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8" name="Group 35"/>
          <p:cNvGrpSpPr/>
          <p:nvPr/>
        </p:nvGrpSpPr>
        <p:grpSpPr>
          <a:xfrm>
            <a:off x="6750535" y="3459340"/>
            <a:ext cx="2822552" cy="1852300"/>
            <a:chOff x="0" y="0"/>
            <a:chExt cx="3763402" cy="2469733"/>
          </a:xfrm>
        </p:grpSpPr>
        <p:grpSp>
          <p:nvGrpSpPr>
            <p:cNvPr id="39" name="Group 3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05" name="Freeform 3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06" name="TextBox 3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07" name="TextBox 39"/>
            <p:cNvSpPr txBox="1"/>
            <p:nvPr/>
          </p:nvSpPr>
          <p:spPr>
            <a:xfrm>
              <a:off x="645865" y="349309"/>
              <a:ext cx="2606188" cy="1824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1"/>
                </a:lnSpc>
              </a:pP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 </a:t>
              </a:r>
              <a:r>
                <a:rPr lang="en-US" sz="195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diákok</a:t>
              </a: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90%-a</a:t>
              </a:r>
            </a:p>
            <a:p>
              <a:pPr algn="ctr">
                <a:lnSpc>
                  <a:spcPts val="2731"/>
                </a:lnSpc>
              </a:pP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95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környezet</a:t>
              </a: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-</a:t>
              </a:r>
            </a:p>
            <a:p>
              <a:pPr algn="ctr">
                <a:lnSpc>
                  <a:spcPts val="2731"/>
                </a:lnSpc>
              </a:pPr>
              <a:r>
                <a:rPr lang="en-US" sz="195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tudatosabbnak</a:t>
              </a: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731"/>
                </a:lnSpc>
              </a:pPr>
              <a:r>
                <a:rPr lang="en-US" sz="195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érzi</a:t>
              </a: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95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magát</a:t>
              </a:r>
              <a:r>
                <a:rPr lang="en-US" sz="195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🌿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06043" y="5457837"/>
            <a:ext cx="2949088" cy="1852300"/>
            <a:chOff x="0" y="0"/>
            <a:chExt cx="3932118" cy="246973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08" name="Freeform 4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09" name="TextBox 4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10" name="TextBox 44"/>
            <p:cNvSpPr txBox="1"/>
            <p:nvPr/>
          </p:nvSpPr>
          <p:spPr>
            <a:xfrm>
              <a:off x="62983" y="187072"/>
              <a:ext cx="3869135" cy="202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</a:pPr>
              <a:r>
                <a:rPr lang="en-US" sz="2133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70%</a:t>
              </a:r>
              <a:r>
                <a:rPr lang="en-US" sz="2133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987"/>
                </a:lnSpc>
              </a:pPr>
              <a:r>
                <a:rPr lang="en-US" sz="2133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nyitottabbnak</a:t>
              </a:r>
              <a:r>
                <a:rPr lang="en-US" sz="2133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33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és</a:t>
              </a:r>
              <a:r>
                <a:rPr lang="en-US" sz="2133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33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magabiztosabbnak</a:t>
              </a:r>
              <a:r>
                <a:rPr lang="en-US" sz="2133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987"/>
                </a:lnSpc>
              </a:pPr>
              <a:r>
                <a:rPr lang="en-US" sz="2133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vallja</a:t>
              </a:r>
              <a:r>
                <a:rPr lang="en-US" sz="2133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133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magát</a:t>
              </a:r>
              <a:endParaRPr lang="en-US" sz="2133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" name="Group 45"/>
          <p:cNvGrpSpPr/>
          <p:nvPr/>
        </p:nvGrpSpPr>
        <p:grpSpPr>
          <a:xfrm>
            <a:off x="3555132" y="5416415"/>
            <a:ext cx="2822552" cy="1903859"/>
            <a:chOff x="0" y="0"/>
            <a:chExt cx="3763402" cy="2538479"/>
          </a:xfrm>
        </p:grpSpPr>
        <p:grpSp>
          <p:nvGrpSpPr>
            <p:cNvPr id="43" name="Group 4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11" name="Freeform 4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12" name="TextBox 4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13" name="TextBox 49"/>
            <p:cNvSpPr txBox="1"/>
            <p:nvPr/>
          </p:nvSpPr>
          <p:spPr>
            <a:xfrm>
              <a:off x="971625" y="452970"/>
              <a:ext cx="1961687" cy="2085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15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új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ötlet</a:t>
              </a:r>
              <a:r>
                <a:rPr lang="en-US" sz="2199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született</a:t>
              </a:r>
              <a:r>
                <a:rPr lang="en-US" sz="2199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projektből</a:t>
              </a:r>
              <a:r>
                <a:rPr lang="en-US" sz="2199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
</a:t>
              </a:r>
            </a:p>
          </p:txBody>
        </p:sp>
      </p:grpSp>
      <p:grpSp>
        <p:nvGrpSpPr>
          <p:cNvPr id="44" name="Group 50"/>
          <p:cNvGrpSpPr/>
          <p:nvPr/>
        </p:nvGrpSpPr>
        <p:grpSpPr>
          <a:xfrm>
            <a:off x="6698771" y="5416415"/>
            <a:ext cx="2822552" cy="1852300"/>
            <a:chOff x="0" y="0"/>
            <a:chExt cx="3763402" cy="2469733"/>
          </a:xfrm>
        </p:grpSpPr>
        <p:grpSp>
          <p:nvGrpSpPr>
            <p:cNvPr id="45" name="Group 5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14" name="Freeform 5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15" name="TextBox 5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16" name="TextBox 54"/>
            <p:cNvSpPr txBox="1"/>
            <p:nvPr/>
          </p:nvSpPr>
          <p:spPr>
            <a:xfrm>
              <a:off x="717968" y="452970"/>
              <a:ext cx="2603103" cy="1564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∞ (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végtelen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élmény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és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tapasztalat</a:t>
              </a:r>
              <a:endPara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18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19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0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20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51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21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22" name="TextBox 9"/>
          <p:cNvSpPr txBox="1"/>
          <p:nvPr/>
        </p:nvSpPr>
        <p:spPr>
          <a:xfrm>
            <a:off x="1731924" y="731520"/>
            <a:ext cx="729015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84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Európai együttműködés</a:t>
            </a:r>
          </a:p>
        </p:txBody>
      </p:sp>
      <p:grpSp>
        <p:nvGrpSpPr>
          <p:cNvPr id="52" name="Group 10"/>
          <p:cNvGrpSpPr/>
          <p:nvPr/>
        </p:nvGrpSpPr>
        <p:grpSpPr>
          <a:xfrm>
            <a:off x="465880" y="1400799"/>
            <a:ext cx="2822552" cy="1852300"/>
            <a:chOff x="0" y="0"/>
            <a:chExt cx="3763402" cy="2469733"/>
          </a:xfrm>
        </p:grpSpPr>
        <p:grpSp>
          <p:nvGrpSpPr>
            <p:cNvPr id="53" name="Group 1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23" name="Freeform 1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24" name="TextBox 1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25" name="TextBox 14"/>
            <p:cNvSpPr txBox="1"/>
            <p:nvPr/>
          </p:nvSpPr>
          <p:spPr>
            <a:xfrm>
              <a:off x="674044" y="591061"/>
              <a:ext cx="2415313" cy="1265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7"/>
                </a:lnSpc>
              </a:pPr>
              <a:r>
                <a:rPr lang="en-US" sz="266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 </a:t>
              </a:r>
              <a:r>
                <a:rPr lang="en-US" sz="266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ország</a:t>
              </a:r>
              <a:r>
                <a:rPr lang="en-US" sz="266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– </a:t>
              </a:r>
            </a:p>
            <a:p>
              <a:pPr algn="ctr">
                <a:lnSpc>
                  <a:spcPts val="3737"/>
                </a:lnSpc>
              </a:pPr>
              <a:r>
                <a:rPr lang="en-US" sz="266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 </a:t>
              </a:r>
              <a:r>
                <a:rPr lang="en-US" sz="266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közös</a:t>
              </a:r>
              <a:r>
                <a:rPr lang="en-US" sz="266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66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cél</a:t>
              </a:r>
              <a:endParaRPr lang="en-US" sz="266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54" name="Group 15"/>
          <p:cNvGrpSpPr/>
          <p:nvPr/>
        </p:nvGrpSpPr>
        <p:grpSpPr>
          <a:xfrm>
            <a:off x="3555132" y="1400799"/>
            <a:ext cx="2822552" cy="1852300"/>
            <a:chOff x="0" y="0"/>
            <a:chExt cx="3763402" cy="2469733"/>
          </a:xfrm>
        </p:grpSpPr>
        <p:grpSp>
          <p:nvGrpSpPr>
            <p:cNvPr id="55" name="Group 1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26" name="Freeform 1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27" name="TextBox 1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28" name="TextBox 19"/>
            <p:cNvSpPr txBox="1"/>
            <p:nvPr/>
          </p:nvSpPr>
          <p:spPr>
            <a:xfrm>
              <a:off x="789977" y="451141"/>
              <a:ext cx="2183449" cy="171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</a:pPr>
              <a:r>
                <a:rPr lang="en-US" sz="240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Több</a:t>
              </a:r>
              <a:r>
                <a:rPr lang="en-US" sz="240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mint </a:t>
              </a:r>
            </a:p>
            <a:p>
              <a:pPr algn="ctr">
                <a:lnSpc>
                  <a:spcPts val="3367"/>
                </a:lnSpc>
              </a:pPr>
              <a:r>
                <a:rPr lang="en-US" sz="240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50000 km </a:t>
              </a:r>
            </a:p>
            <a:p>
              <a:pPr algn="ctr">
                <a:lnSpc>
                  <a:spcPts val="3367"/>
                </a:lnSpc>
              </a:pPr>
              <a:r>
                <a:rPr lang="en-US" sz="240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együtt</a:t>
              </a:r>
              <a:endParaRPr lang="en-US" sz="2405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56" name="Group 20"/>
          <p:cNvGrpSpPr/>
          <p:nvPr/>
        </p:nvGrpSpPr>
        <p:grpSpPr>
          <a:xfrm>
            <a:off x="6377683" y="1400799"/>
            <a:ext cx="3568254" cy="1751979"/>
            <a:chOff x="0" y="0"/>
            <a:chExt cx="4757673" cy="2335972"/>
          </a:xfrm>
        </p:grpSpPr>
        <p:grpSp>
          <p:nvGrpSpPr>
            <p:cNvPr id="57" name="Group 21"/>
            <p:cNvGrpSpPr/>
            <p:nvPr/>
          </p:nvGrpSpPr>
          <p:grpSpPr>
            <a:xfrm>
              <a:off x="497135" y="0"/>
              <a:ext cx="3763402" cy="2335972"/>
              <a:chOff x="0" y="0"/>
              <a:chExt cx="812800" cy="504511"/>
            </a:xfrm>
          </p:grpSpPr>
          <p:sp>
            <p:nvSpPr>
              <p:cNvPr id="1048629" name="Freeform 22"/>
              <p:cNvSpPr/>
              <p:nvPr/>
            </p:nvSpPr>
            <p:spPr>
              <a:xfrm>
                <a:off x="0" y="0"/>
                <a:ext cx="812800" cy="50454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04546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426"/>
                      <a:pt x="603543" y="36476"/>
                      <a:pt x="623736" y="82373"/>
                    </a:cubicBezTo>
                    <a:cubicBezTo>
                      <a:pt x="742003" y="76252"/>
                      <a:pt x="827989" y="163038"/>
                      <a:pt x="775586" y="248213"/>
                    </a:cubicBezTo>
                    <a:cubicBezTo>
                      <a:pt x="793012" y="266112"/>
                      <a:pt x="807550" y="286132"/>
                      <a:pt x="812800" y="313004"/>
                    </a:cubicBezTo>
                    <a:cubicBezTo>
                      <a:pt x="812800" y="320701"/>
                      <a:pt x="812800" y="328380"/>
                      <a:pt x="812800" y="336077"/>
                    </a:cubicBezTo>
                    <a:cubicBezTo>
                      <a:pt x="797154" y="404467"/>
                      <a:pt x="729827" y="450680"/>
                      <a:pt x="619295" y="438239"/>
                    </a:cubicBezTo>
                    <a:cubicBezTo>
                      <a:pt x="590856" y="473354"/>
                      <a:pt x="540252" y="508749"/>
                      <a:pt x="461507" y="504140"/>
                    </a:cubicBezTo>
                    <a:cubicBezTo>
                      <a:pt x="420804" y="501835"/>
                      <a:pt x="392488" y="488482"/>
                      <a:pt x="367697" y="472260"/>
                    </a:cubicBezTo>
                    <a:cubicBezTo>
                      <a:pt x="341584" y="485745"/>
                      <a:pt x="313304" y="496327"/>
                      <a:pt x="272443" y="496444"/>
                    </a:cubicBezTo>
                    <a:cubicBezTo>
                      <a:pt x="177910" y="496643"/>
                      <a:pt x="114672" y="444692"/>
                      <a:pt x="113139" y="373432"/>
                    </a:cubicBezTo>
                    <a:cubicBezTo>
                      <a:pt x="52367" y="356761"/>
                      <a:pt x="11206" y="325644"/>
                      <a:pt x="0" y="272398"/>
                    </a:cubicBezTo>
                    <a:cubicBezTo>
                      <a:pt x="0" y="264701"/>
                      <a:pt x="0" y="256988"/>
                      <a:pt x="0" y="249325"/>
                    </a:cubicBezTo>
                    <a:cubicBezTo>
                      <a:pt x="12369" y="196561"/>
                      <a:pt x="51292" y="163418"/>
                      <a:pt x="116099" y="149369"/>
                    </a:cubicBezTo>
                    <a:cubicBezTo>
                      <a:pt x="112205" y="60362"/>
                      <a:pt x="241837" y="4744"/>
                      <a:pt x="348333" y="43957"/>
                    </a:cubicBezTo>
                    <a:cubicBezTo>
                      <a:pt x="373689" y="24566"/>
                      <a:pt x="409562" y="3417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30" name="TextBox 23"/>
              <p:cNvSpPr txBox="1"/>
              <p:nvPr/>
            </p:nvSpPr>
            <p:spPr>
              <a:xfrm>
                <a:off x="38100" y="84085"/>
                <a:ext cx="736600" cy="348353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31" name="TextBox 24"/>
            <p:cNvSpPr txBox="1"/>
            <p:nvPr/>
          </p:nvSpPr>
          <p:spPr>
            <a:xfrm>
              <a:off x="0" y="654904"/>
              <a:ext cx="4757673" cy="5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2"/>
                </a:lnSpc>
              </a:pPr>
              <a:r>
                <a:rPr lang="en-US" sz="246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 </a:t>
              </a:r>
              <a:r>
                <a:rPr lang="en-US" sz="246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nemzetközi</a:t>
              </a:r>
              <a:r>
                <a:rPr lang="en-US" sz="246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46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találkozás</a:t>
              </a:r>
              <a:endParaRPr lang="en-US" sz="2465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2054248" y="3459340"/>
            <a:ext cx="2822552" cy="1852300"/>
            <a:chOff x="0" y="0"/>
            <a:chExt cx="3763402" cy="2469733"/>
          </a:xfrm>
        </p:grpSpPr>
        <p:grpSp>
          <p:nvGrpSpPr>
            <p:cNvPr id="59" name="Group 2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32" name="Freeform 2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33" name="TextBox 2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34" name="TextBox 29"/>
            <p:cNvSpPr txBox="1"/>
            <p:nvPr/>
          </p:nvSpPr>
          <p:spPr>
            <a:xfrm>
              <a:off x="392421" y="603942"/>
              <a:ext cx="3217513" cy="120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55"/>
                </a:lnSpc>
              </a:pPr>
              <a:r>
                <a:rPr lang="en-US" sz="261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40 </a:t>
              </a:r>
              <a:r>
                <a:rPr lang="en-US" sz="261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új</a:t>
              </a:r>
              <a:r>
                <a:rPr lang="en-US" sz="261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61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barátság</a:t>
              </a:r>
              <a:r>
                <a:rPr lang="en-US" sz="261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3655"/>
                </a:lnSpc>
              </a:pPr>
              <a:r>
                <a:rPr lang="en-US" sz="261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határokon</a:t>
              </a:r>
              <a:r>
                <a:rPr lang="en-US" sz="2611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611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át</a:t>
              </a:r>
              <a:endParaRPr lang="en-US" sz="261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60" name="Group 30"/>
          <p:cNvGrpSpPr/>
          <p:nvPr/>
        </p:nvGrpSpPr>
        <p:grpSpPr>
          <a:xfrm>
            <a:off x="3465524" y="5311640"/>
            <a:ext cx="2822552" cy="1852300"/>
            <a:chOff x="0" y="0"/>
            <a:chExt cx="3763402" cy="2469733"/>
          </a:xfrm>
        </p:grpSpPr>
        <p:grpSp>
          <p:nvGrpSpPr>
            <p:cNvPr id="61" name="Group 3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35" name="Freeform 3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36" name="TextBox 3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37" name="TextBox 34"/>
            <p:cNvSpPr txBox="1"/>
            <p:nvPr/>
          </p:nvSpPr>
          <p:spPr>
            <a:xfrm>
              <a:off x="304297" y="561975"/>
              <a:ext cx="3393760" cy="1348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83"/>
                </a:lnSpc>
              </a:pPr>
              <a:r>
                <a:rPr lang="en-US" sz="284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100% </a:t>
              </a:r>
            </a:p>
            <a:p>
              <a:pPr algn="ctr">
                <a:lnSpc>
                  <a:spcPts val="3983"/>
                </a:lnSpc>
              </a:pPr>
              <a:r>
                <a:rPr lang="en-US" sz="284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csapatszellem</a:t>
              </a:r>
              <a:endParaRPr lang="en-US" sz="2845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62" name="Group 35"/>
          <p:cNvGrpSpPr/>
          <p:nvPr/>
        </p:nvGrpSpPr>
        <p:grpSpPr>
          <a:xfrm>
            <a:off x="5377002" y="3459340"/>
            <a:ext cx="2822552" cy="1852300"/>
            <a:chOff x="0" y="0"/>
            <a:chExt cx="3763402" cy="2469733"/>
          </a:xfrm>
        </p:grpSpPr>
        <p:grpSp>
          <p:nvGrpSpPr>
            <p:cNvPr id="63" name="Group 3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38" name="Freeform 3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39" name="TextBox 3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40" name="TextBox 39"/>
            <p:cNvSpPr txBox="1"/>
            <p:nvPr/>
          </p:nvSpPr>
          <p:spPr>
            <a:xfrm>
              <a:off x="555564" y="613467"/>
              <a:ext cx="2652275" cy="138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8"/>
                </a:lnSpc>
              </a:pPr>
              <a:r>
                <a:rPr lang="en-US" sz="2913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 </a:t>
              </a:r>
              <a:r>
                <a:rPr lang="en-US" sz="2913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Európa</a:t>
              </a:r>
              <a:r>
                <a:rPr lang="en-US" sz="2913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– </a:t>
              </a:r>
            </a:p>
            <a:p>
              <a:pPr algn="ctr">
                <a:lnSpc>
                  <a:spcPts val="4078"/>
                </a:lnSpc>
              </a:pPr>
              <a:r>
                <a:rPr lang="en-US" sz="2913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sok</a:t>
              </a:r>
              <a:r>
                <a:rPr lang="en-US" sz="2913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913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ötlet</a:t>
              </a:r>
              <a:endParaRPr lang="en-US" sz="2913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51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52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9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53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0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54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55" name="TextBox 9"/>
          <p:cNvSpPr txBox="1"/>
          <p:nvPr/>
        </p:nvSpPr>
        <p:spPr>
          <a:xfrm>
            <a:off x="1731924" y="731520"/>
            <a:ext cx="729015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84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Fenntarthatóság és környezet</a:t>
            </a:r>
          </a:p>
        </p:txBody>
      </p:sp>
      <p:grpSp>
        <p:nvGrpSpPr>
          <p:cNvPr id="71" name="Group 10"/>
          <p:cNvGrpSpPr/>
          <p:nvPr/>
        </p:nvGrpSpPr>
        <p:grpSpPr>
          <a:xfrm>
            <a:off x="465880" y="1400799"/>
            <a:ext cx="2822552" cy="1852300"/>
            <a:chOff x="0" y="0"/>
            <a:chExt cx="3763402" cy="2469733"/>
          </a:xfrm>
        </p:grpSpPr>
        <p:grpSp>
          <p:nvGrpSpPr>
            <p:cNvPr id="72" name="Group 1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56" name="Freeform 1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57" name="TextBox 1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58" name="TextBox 14"/>
            <p:cNvSpPr txBox="1"/>
            <p:nvPr/>
          </p:nvSpPr>
          <p:spPr>
            <a:xfrm>
              <a:off x="653124" y="386090"/>
              <a:ext cx="2704018" cy="1741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8"/>
                </a:lnSpc>
              </a:pPr>
              <a:r>
                <a:rPr lang="en-US" sz="244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kb.100 </a:t>
              </a:r>
            </a:p>
            <a:p>
              <a:pPr algn="ctr">
                <a:lnSpc>
                  <a:spcPts val="3428"/>
                </a:lnSpc>
              </a:pPr>
              <a:r>
                <a:rPr lang="en-US" sz="244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fa </a:t>
              </a:r>
              <a:r>
                <a:rPr lang="en-US" sz="244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és</a:t>
              </a:r>
              <a:r>
                <a:rPr lang="en-US" sz="244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44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növény</a:t>
              </a:r>
              <a:r>
                <a:rPr lang="en-US" sz="244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3428"/>
                </a:lnSpc>
              </a:pPr>
              <a:r>
                <a:rPr lang="en-US" sz="244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ültetve</a:t>
              </a:r>
              <a:r>
                <a:rPr lang="en-US" sz="244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🌳</a:t>
              </a:r>
            </a:p>
          </p:txBody>
        </p:sp>
      </p:grpSp>
      <p:grpSp>
        <p:nvGrpSpPr>
          <p:cNvPr id="73" name="Group 15"/>
          <p:cNvGrpSpPr/>
          <p:nvPr/>
        </p:nvGrpSpPr>
        <p:grpSpPr>
          <a:xfrm>
            <a:off x="3555132" y="1400799"/>
            <a:ext cx="2822552" cy="1852300"/>
            <a:chOff x="0" y="0"/>
            <a:chExt cx="3763402" cy="2469733"/>
          </a:xfrm>
        </p:grpSpPr>
        <p:grpSp>
          <p:nvGrpSpPr>
            <p:cNvPr id="74" name="Group 1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59" name="Freeform 1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60" name="TextBox 1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61" name="TextBox 19"/>
            <p:cNvSpPr txBox="1"/>
            <p:nvPr/>
          </p:nvSpPr>
          <p:spPr>
            <a:xfrm>
              <a:off x="496808" y="377628"/>
              <a:ext cx="2992244" cy="1890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1"/>
                </a:lnSpc>
              </a:pPr>
              <a:r>
                <a:rPr lang="en-US" sz="199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400 kg </a:t>
              </a:r>
              <a:r>
                <a:rPr lang="en-US" sz="199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hulladék</a:t>
              </a:r>
              <a:r>
                <a:rPr lang="en-US" sz="199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791"/>
                </a:lnSpc>
              </a:pPr>
              <a:r>
                <a:rPr lang="en-US" sz="1994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összegyűjtve</a:t>
              </a:r>
              <a:r>
                <a:rPr lang="en-US" sz="199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791"/>
                </a:lnSpc>
              </a:pPr>
              <a:r>
                <a:rPr lang="en-US" sz="1994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és</a:t>
              </a:r>
              <a:r>
                <a:rPr lang="en-US" sz="199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94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újrahasznosítva</a:t>
              </a:r>
              <a:r>
                <a:rPr lang="en-US" sz="199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791"/>
                </a:lnSpc>
              </a:pPr>
              <a:r>
                <a:rPr lang="en-US" sz="199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♻️</a:t>
              </a:r>
            </a:p>
          </p:txBody>
        </p:sp>
      </p:grpSp>
      <p:grpSp>
        <p:nvGrpSpPr>
          <p:cNvPr id="75" name="Group 20"/>
          <p:cNvGrpSpPr/>
          <p:nvPr/>
        </p:nvGrpSpPr>
        <p:grpSpPr>
          <a:xfrm>
            <a:off x="6750535" y="1400799"/>
            <a:ext cx="2822552" cy="1751979"/>
            <a:chOff x="0" y="0"/>
            <a:chExt cx="3763402" cy="2335972"/>
          </a:xfrm>
        </p:grpSpPr>
        <p:grpSp>
          <p:nvGrpSpPr>
            <p:cNvPr id="76" name="Group 21"/>
            <p:cNvGrpSpPr/>
            <p:nvPr/>
          </p:nvGrpSpPr>
          <p:grpSpPr>
            <a:xfrm>
              <a:off x="0" y="0"/>
              <a:ext cx="3763402" cy="2335972"/>
              <a:chOff x="0" y="0"/>
              <a:chExt cx="812800" cy="504511"/>
            </a:xfrm>
          </p:grpSpPr>
          <p:sp>
            <p:nvSpPr>
              <p:cNvPr id="1048662" name="Freeform 22"/>
              <p:cNvSpPr/>
              <p:nvPr/>
            </p:nvSpPr>
            <p:spPr>
              <a:xfrm>
                <a:off x="0" y="0"/>
                <a:ext cx="812800" cy="50454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04546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426"/>
                      <a:pt x="603543" y="36476"/>
                      <a:pt x="623736" y="82373"/>
                    </a:cubicBezTo>
                    <a:cubicBezTo>
                      <a:pt x="742003" y="76252"/>
                      <a:pt x="827989" y="163038"/>
                      <a:pt x="775586" y="248213"/>
                    </a:cubicBezTo>
                    <a:cubicBezTo>
                      <a:pt x="793012" y="266112"/>
                      <a:pt x="807550" y="286132"/>
                      <a:pt x="812800" y="313004"/>
                    </a:cubicBezTo>
                    <a:cubicBezTo>
                      <a:pt x="812800" y="320701"/>
                      <a:pt x="812800" y="328380"/>
                      <a:pt x="812800" y="336077"/>
                    </a:cubicBezTo>
                    <a:cubicBezTo>
                      <a:pt x="797154" y="404467"/>
                      <a:pt x="729827" y="450680"/>
                      <a:pt x="619295" y="438239"/>
                    </a:cubicBezTo>
                    <a:cubicBezTo>
                      <a:pt x="590856" y="473354"/>
                      <a:pt x="540252" y="508749"/>
                      <a:pt x="461507" y="504140"/>
                    </a:cubicBezTo>
                    <a:cubicBezTo>
                      <a:pt x="420804" y="501835"/>
                      <a:pt x="392488" y="488482"/>
                      <a:pt x="367697" y="472260"/>
                    </a:cubicBezTo>
                    <a:cubicBezTo>
                      <a:pt x="341584" y="485745"/>
                      <a:pt x="313304" y="496327"/>
                      <a:pt x="272443" y="496444"/>
                    </a:cubicBezTo>
                    <a:cubicBezTo>
                      <a:pt x="177910" y="496643"/>
                      <a:pt x="114672" y="444692"/>
                      <a:pt x="113139" y="373432"/>
                    </a:cubicBezTo>
                    <a:cubicBezTo>
                      <a:pt x="52367" y="356761"/>
                      <a:pt x="11206" y="325644"/>
                      <a:pt x="0" y="272398"/>
                    </a:cubicBezTo>
                    <a:cubicBezTo>
                      <a:pt x="0" y="264701"/>
                      <a:pt x="0" y="256988"/>
                      <a:pt x="0" y="249325"/>
                    </a:cubicBezTo>
                    <a:cubicBezTo>
                      <a:pt x="12369" y="196561"/>
                      <a:pt x="51292" y="163418"/>
                      <a:pt x="116099" y="149369"/>
                    </a:cubicBezTo>
                    <a:cubicBezTo>
                      <a:pt x="112205" y="60362"/>
                      <a:pt x="241837" y="4744"/>
                      <a:pt x="348333" y="43957"/>
                    </a:cubicBezTo>
                    <a:cubicBezTo>
                      <a:pt x="373689" y="24566"/>
                      <a:pt x="409562" y="3417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63" name="TextBox 23"/>
              <p:cNvSpPr txBox="1"/>
              <p:nvPr/>
            </p:nvSpPr>
            <p:spPr>
              <a:xfrm>
                <a:off x="38100" y="84085"/>
                <a:ext cx="736600" cy="348353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64" name="TextBox 24"/>
            <p:cNvSpPr txBox="1"/>
            <p:nvPr/>
          </p:nvSpPr>
          <p:spPr>
            <a:xfrm>
              <a:off x="625695" y="266224"/>
              <a:ext cx="2612661" cy="1889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3"/>
                </a:lnSpc>
              </a:pPr>
              <a:r>
                <a:rPr lang="en-US" sz="202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30 </a:t>
              </a:r>
              <a:r>
                <a:rPr lang="en-US" sz="202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rovarhotel</a:t>
              </a:r>
              <a:r>
                <a:rPr lang="en-US" sz="202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2833"/>
                </a:lnSpc>
              </a:pPr>
              <a:r>
                <a:rPr lang="en-US" sz="202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 </a:t>
              </a:r>
              <a:r>
                <a:rPr lang="en-US" sz="202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mohafal</a:t>
              </a:r>
              <a:r>
                <a:rPr lang="en-US" sz="202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2833"/>
                </a:lnSpc>
              </a:pPr>
              <a:r>
                <a:rPr lang="en-US" sz="202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 </a:t>
              </a:r>
              <a:r>
                <a:rPr lang="en-US" sz="202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fenntartható</a:t>
              </a:r>
              <a:r>
                <a:rPr lang="en-US" sz="202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833"/>
                </a:lnSpc>
              </a:pPr>
              <a:r>
                <a:rPr lang="en-US" sz="202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tanterem</a:t>
              </a:r>
              <a:endParaRPr lang="en-US" sz="2024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2054248" y="3459340"/>
            <a:ext cx="2822552" cy="1852300"/>
            <a:chOff x="0" y="0"/>
            <a:chExt cx="3763402" cy="2469733"/>
          </a:xfrm>
        </p:grpSpPr>
        <p:grpSp>
          <p:nvGrpSpPr>
            <p:cNvPr id="78" name="Group 2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65" name="Freeform 2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66" name="TextBox 2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67" name="TextBox 29"/>
            <p:cNvSpPr txBox="1"/>
            <p:nvPr/>
          </p:nvSpPr>
          <p:spPr>
            <a:xfrm>
              <a:off x="238953" y="774862"/>
              <a:ext cx="3524449" cy="881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5"/>
                </a:lnSpc>
              </a:pPr>
              <a:r>
                <a:rPr lang="en-US" sz="1918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 </a:t>
              </a:r>
              <a:r>
                <a:rPr lang="en-US" sz="1918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műanyag</a:t>
              </a:r>
              <a:r>
                <a:rPr lang="en-US" sz="1918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918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pohár</a:t>
              </a:r>
              <a:r>
                <a:rPr lang="en-US" sz="191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685"/>
                </a:lnSpc>
              </a:pPr>
              <a:r>
                <a:rPr lang="en-US" sz="191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a </a:t>
              </a:r>
              <a:r>
                <a:rPr lang="en-US" sz="1918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rendezvényeinken</a:t>
              </a:r>
              <a:r>
                <a:rPr lang="en-US" sz="191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☕ </a:t>
              </a:r>
            </a:p>
          </p:txBody>
        </p:sp>
      </p:grpSp>
      <p:grpSp>
        <p:nvGrpSpPr>
          <p:cNvPr id="79" name="Group 30"/>
          <p:cNvGrpSpPr/>
          <p:nvPr/>
        </p:nvGrpSpPr>
        <p:grpSpPr>
          <a:xfrm>
            <a:off x="5377002" y="3459340"/>
            <a:ext cx="2822552" cy="1852300"/>
            <a:chOff x="0" y="0"/>
            <a:chExt cx="3763402" cy="2469733"/>
          </a:xfrm>
        </p:grpSpPr>
        <p:grpSp>
          <p:nvGrpSpPr>
            <p:cNvPr id="80" name="Group 3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68" name="Freeform 3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69" name="TextBox 3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70" name="TextBox 34"/>
            <p:cNvSpPr txBox="1"/>
            <p:nvPr/>
          </p:nvSpPr>
          <p:spPr>
            <a:xfrm>
              <a:off x="332941" y="609517"/>
              <a:ext cx="3380137" cy="1193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9"/>
                </a:lnSpc>
              </a:pPr>
              <a:r>
                <a:rPr lang="en-US" sz="258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50 </a:t>
              </a:r>
              <a:r>
                <a:rPr lang="en-US" sz="258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tanóra</a:t>
              </a:r>
              <a:r>
                <a:rPr lang="en-US" sz="258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3619"/>
                </a:lnSpc>
              </a:pPr>
              <a:r>
                <a:rPr lang="en-US" sz="258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 </a:t>
              </a:r>
              <a:r>
                <a:rPr lang="en-US" sz="2585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szabadban</a:t>
              </a:r>
              <a:r>
                <a:rPr lang="en-US" sz="2585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☀️</a:t>
              </a:r>
            </a:p>
          </p:txBody>
        </p:sp>
      </p:grpSp>
      <p:grpSp>
        <p:nvGrpSpPr>
          <p:cNvPr id="81" name="Group 35"/>
          <p:cNvGrpSpPr/>
          <p:nvPr/>
        </p:nvGrpSpPr>
        <p:grpSpPr>
          <a:xfrm>
            <a:off x="3465524" y="5311640"/>
            <a:ext cx="2822552" cy="1852300"/>
            <a:chOff x="0" y="0"/>
            <a:chExt cx="3763402" cy="2469733"/>
          </a:xfrm>
        </p:grpSpPr>
        <p:grpSp>
          <p:nvGrpSpPr>
            <p:cNvPr id="82" name="Group 3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71" name="Freeform 3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72" name="TextBox 3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73" name="TextBox 39"/>
            <p:cNvSpPr txBox="1"/>
            <p:nvPr/>
          </p:nvSpPr>
          <p:spPr>
            <a:xfrm>
              <a:off x="414901" y="571500"/>
              <a:ext cx="3172553" cy="1564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cél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egy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zöldebb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jövő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81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82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7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83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88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84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85" name="TextBox 9"/>
          <p:cNvSpPr txBox="1"/>
          <p:nvPr/>
        </p:nvSpPr>
        <p:spPr>
          <a:xfrm>
            <a:off x="1731924" y="731520"/>
            <a:ext cx="729015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84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Tanulás és nyelvek</a:t>
            </a:r>
          </a:p>
        </p:txBody>
      </p:sp>
      <p:grpSp>
        <p:nvGrpSpPr>
          <p:cNvPr id="89" name="Group 10"/>
          <p:cNvGrpSpPr/>
          <p:nvPr/>
        </p:nvGrpSpPr>
        <p:grpSpPr>
          <a:xfrm>
            <a:off x="465880" y="1400799"/>
            <a:ext cx="2822552" cy="1852300"/>
            <a:chOff x="0" y="0"/>
            <a:chExt cx="3763402" cy="2469733"/>
          </a:xfrm>
        </p:grpSpPr>
        <p:grpSp>
          <p:nvGrpSpPr>
            <p:cNvPr id="90" name="Group 1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86" name="Freeform 1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87" name="TextBox 1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88" name="TextBox 14"/>
            <p:cNvSpPr txBox="1"/>
            <p:nvPr/>
          </p:nvSpPr>
          <p:spPr>
            <a:xfrm>
              <a:off x="479300" y="304827"/>
              <a:ext cx="2861106" cy="1520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4"/>
                </a:lnSpc>
              </a:pPr>
              <a:r>
                <a:rPr lang="en-US" sz="2246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500 </a:t>
              </a:r>
              <a:r>
                <a:rPr lang="en-US" sz="2246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tanóra</a:t>
              </a:r>
              <a:r>
                <a:rPr lang="en-US" sz="2246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3144"/>
                </a:lnSpc>
              </a:pPr>
              <a:r>
                <a:rPr lang="en-US" sz="2246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német</a:t>
              </a:r>
              <a:r>
                <a:rPr lang="en-US" sz="2246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246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angol</a:t>
              </a:r>
              <a:r>
                <a:rPr lang="en-US" sz="2246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3144"/>
                </a:lnSpc>
              </a:pPr>
              <a:r>
                <a:rPr lang="en-US" sz="2246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és</a:t>
              </a:r>
              <a:r>
                <a:rPr lang="en-US" sz="2246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246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olasz</a:t>
              </a:r>
              <a:r>
                <a:rPr lang="en-US" sz="2246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246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nyelven</a:t>
              </a:r>
              <a:endParaRPr lang="en-US" sz="2246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1" name="Group 15"/>
          <p:cNvGrpSpPr/>
          <p:nvPr/>
        </p:nvGrpSpPr>
        <p:grpSpPr>
          <a:xfrm>
            <a:off x="3555132" y="1400799"/>
            <a:ext cx="2822678" cy="1852300"/>
            <a:chOff x="0" y="0"/>
            <a:chExt cx="3763571" cy="2469733"/>
          </a:xfrm>
        </p:grpSpPr>
        <p:grpSp>
          <p:nvGrpSpPr>
            <p:cNvPr id="92" name="Group 1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89" name="Freeform 1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90" name="TextBox 1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91" name="TextBox 19"/>
            <p:cNvSpPr txBox="1"/>
            <p:nvPr/>
          </p:nvSpPr>
          <p:spPr>
            <a:xfrm>
              <a:off x="249110" y="738777"/>
              <a:ext cx="3514461" cy="9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7"/>
                </a:lnSpc>
              </a:pPr>
              <a:r>
                <a:rPr lang="en-US" sz="208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100% </a:t>
              </a:r>
              <a:r>
                <a:rPr lang="en-US" sz="208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motiváció</a:t>
              </a:r>
              <a:r>
                <a:rPr lang="en-US" sz="208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917"/>
                </a:lnSpc>
              </a:pPr>
              <a:r>
                <a:rPr lang="en-US" sz="208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a </a:t>
              </a:r>
              <a:r>
                <a:rPr lang="en-US" sz="2084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nyelvtanulásban</a:t>
              </a:r>
              <a:r>
                <a:rPr lang="en-US" sz="208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💬</a:t>
              </a:r>
            </a:p>
          </p:txBody>
        </p:sp>
      </p:grpSp>
      <p:grpSp>
        <p:nvGrpSpPr>
          <p:cNvPr id="93" name="Group 20"/>
          <p:cNvGrpSpPr/>
          <p:nvPr/>
        </p:nvGrpSpPr>
        <p:grpSpPr>
          <a:xfrm>
            <a:off x="6644510" y="1400799"/>
            <a:ext cx="3028633" cy="1751979"/>
            <a:chOff x="0" y="0"/>
            <a:chExt cx="4038178" cy="2335972"/>
          </a:xfrm>
        </p:grpSpPr>
        <p:grpSp>
          <p:nvGrpSpPr>
            <p:cNvPr id="94" name="Group 21"/>
            <p:cNvGrpSpPr/>
            <p:nvPr/>
          </p:nvGrpSpPr>
          <p:grpSpPr>
            <a:xfrm>
              <a:off x="141366" y="0"/>
              <a:ext cx="3763402" cy="2335972"/>
              <a:chOff x="0" y="0"/>
              <a:chExt cx="812800" cy="504511"/>
            </a:xfrm>
          </p:grpSpPr>
          <p:sp>
            <p:nvSpPr>
              <p:cNvPr id="1048692" name="Freeform 22"/>
              <p:cNvSpPr/>
              <p:nvPr/>
            </p:nvSpPr>
            <p:spPr>
              <a:xfrm>
                <a:off x="0" y="0"/>
                <a:ext cx="812800" cy="50454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04546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426"/>
                      <a:pt x="603543" y="36476"/>
                      <a:pt x="623736" y="82373"/>
                    </a:cubicBezTo>
                    <a:cubicBezTo>
                      <a:pt x="742003" y="76252"/>
                      <a:pt x="827989" y="163038"/>
                      <a:pt x="775586" y="248213"/>
                    </a:cubicBezTo>
                    <a:cubicBezTo>
                      <a:pt x="793012" y="266112"/>
                      <a:pt x="807550" y="286132"/>
                      <a:pt x="812800" y="313004"/>
                    </a:cubicBezTo>
                    <a:cubicBezTo>
                      <a:pt x="812800" y="320701"/>
                      <a:pt x="812800" y="328380"/>
                      <a:pt x="812800" y="336077"/>
                    </a:cubicBezTo>
                    <a:cubicBezTo>
                      <a:pt x="797154" y="404467"/>
                      <a:pt x="729827" y="450680"/>
                      <a:pt x="619295" y="438239"/>
                    </a:cubicBezTo>
                    <a:cubicBezTo>
                      <a:pt x="590856" y="473354"/>
                      <a:pt x="540252" y="508749"/>
                      <a:pt x="461507" y="504140"/>
                    </a:cubicBezTo>
                    <a:cubicBezTo>
                      <a:pt x="420804" y="501835"/>
                      <a:pt x="392488" y="488482"/>
                      <a:pt x="367697" y="472260"/>
                    </a:cubicBezTo>
                    <a:cubicBezTo>
                      <a:pt x="341584" y="485745"/>
                      <a:pt x="313304" y="496327"/>
                      <a:pt x="272443" y="496444"/>
                    </a:cubicBezTo>
                    <a:cubicBezTo>
                      <a:pt x="177910" y="496643"/>
                      <a:pt x="114672" y="444692"/>
                      <a:pt x="113139" y="373432"/>
                    </a:cubicBezTo>
                    <a:cubicBezTo>
                      <a:pt x="52367" y="356761"/>
                      <a:pt x="11206" y="325644"/>
                      <a:pt x="0" y="272398"/>
                    </a:cubicBezTo>
                    <a:cubicBezTo>
                      <a:pt x="0" y="264701"/>
                      <a:pt x="0" y="256988"/>
                      <a:pt x="0" y="249325"/>
                    </a:cubicBezTo>
                    <a:cubicBezTo>
                      <a:pt x="12369" y="196561"/>
                      <a:pt x="51292" y="163418"/>
                      <a:pt x="116099" y="149369"/>
                    </a:cubicBezTo>
                    <a:cubicBezTo>
                      <a:pt x="112205" y="60362"/>
                      <a:pt x="241837" y="4744"/>
                      <a:pt x="348333" y="43957"/>
                    </a:cubicBezTo>
                    <a:cubicBezTo>
                      <a:pt x="373689" y="24566"/>
                      <a:pt x="409562" y="3417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93" name="TextBox 23"/>
              <p:cNvSpPr txBox="1"/>
              <p:nvPr/>
            </p:nvSpPr>
            <p:spPr>
              <a:xfrm>
                <a:off x="38100" y="84085"/>
                <a:ext cx="736600" cy="348353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94" name="TextBox 24"/>
            <p:cNvSpPr txBox="1"/>
            <p:nvPr/>
          </p:nvSpPr>
          <p:spPr>
            <a:xfrm>
              <a:off x="0" y="428455"/>
              <a:ext cx="4038178" cy="1415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7"/>
                </a:lnSpc>
              </a:pPr>
              <a:r>
                <a:rPr lang="en-US" sz="208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80 </a:t>
              </a:r>
              <a:r>
                <a:rPr lang="en-US" sz="208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új</a:t>
              </a:r>
              <a:r>
                <a:rPr lang="en-US" sz="2084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84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szó</a:t>
              </a:r>
              <a:r>
                <a:rPr lang="en-US" sz="208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917"/>
                </a:lnSpc>
              </a:pPr>
              <a:r>
                <a:rPr lang="en-US" sz="208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a </a:t>
              </a:r>
              <a:r>
                <a:rPr lang="en-US" sz="2084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környezetvédelem</a:t>
              </a:r>
              <a:r>
                <a:rPr lang="en-US" sz="2084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84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témájában</a:t>
              </a:r>
              <a:endParaRPr lang="en-US" sz="2084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5" name="Group 25"/>
          <p:cNvGrpSpPr/>
          <p:nvPr/>
        </p:nvGrpSpPr>
        <p:grpSpPr>
          <a:xfrm>
            <a:off x="2054248" y="3459340"/>
            <a:ext cx="2822552" cy="1852300"/>
            <a:chOff x="0" y="0"/>
            <a:chExt cx="3763402" cy="2469733"/>
          </a:xfrm>
        </p:grpSpPr>
        <p:grpSp>
          <p:nvGrpSpPr>
            <p:cNvPr id="96" name="Group 2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95" name="Freeform 2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96" name="TextBox 2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97" name="TextBox 29"/>
            <p:cNvSpPr txBox="1"/>
            <p:nvPr/>
          </p:nvSpPr>
          <p:spPr>
            <a:xfrm>
              <a:off x="398465" y="692550"/>
              <a:ext cx="3205426" cy="1159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0"/>
                </a:lnSpc>
              </a:pPr>
              <a:r>
                <a:rPr lang="en-US" sz="2507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25 </a:t>
              </a:r>
              <a:r>
                <a:rPr lang="en-US" sz="2507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prezentáció</a:t>
              </a:r>
              <a:r>
                <a:rPr lang="en-US" sz="2507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3510"/>
                </a:lnSpc>
              </a:pPr>
              <a:r>
                <a:rPr lang="en-US" sz="2507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és</a:t>
              </a:r>
              <a:r>
                <a:rPr lang="en-US" sz="2507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workshop</a:t>
              </a:r>
            </a:p>
          </p:txBody>
        </p:sp>
      </p:grpSp>
      <p:grpSp>
        <p:nvGrpSpPr>
          <p:cNvPr id="97" name="Group 30"/>
          <p:cNvGrpSpPr/>
          <p:nvPr/>
        </p:nvGrpSpPr>
        <p:grpSpPr>
          <a:xfrm>
            <a:off x="5377002" y="3459340"/>
            <a:ext cx="2822552" cy="1852300"/>
            <a:chOff x="0" y="0"/>
            <a:chExt cx="3763402" cy="2469733"/>
          </a:xfrm>
        </p:grpSpPr>
        <p:grpSp>
          <p:nvGrpSpPr>
            <p:cNvPr id="98" name="Group 31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98" name="Freeform 32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99" name="TextBox 33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700" name="TextBox 34"/>
            <p:cNvSpPr txBox="1"/>
            <p:nvPr/>
          </p:nvSpPr>
          <p:spPr>
            <a:xfrm>
              <a:off x="906050" y="192620"/>
              <a:ext cx="1951302" cy="2046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111 </a:t>
              </a: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videó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podcast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és</a:t>
              </a:r>
              <a:r>
                <a:rPr lang="en-US" sz="219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e-book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készült</a:t>
              </a:r>
              <a:endPara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99" name="Group 35"/>
          <p:cNvGrpSpPr/>
          <p:nvPr/>
        </p:nvGrpSpPr>
        <p:grpSpPr>
          <a:xfrm>
            <a:off x="3465524" y="5311640"/>
            <a:ext cx="2822676" cy="1852300"/>
            <a:chOff x="0" y="0"/>
            <a:chExt cx="3763567" cy="2469733"/>
          </a:xfrm>
        </p:grpSpPr>
        <p:grpSp>
          <p:nvGrpSpPr>
            <p:cNvPr id="100" name="Group 36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701" name="Freeform 37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702" name="TextBox 38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703" name="TextBox 39"/>
            <p:cNvSpPr txBox="1"/>
            <p:nvPr/>
          </p:nvSpPr>
          <p:spPr>
            <a:xfrm>
              <a:off x="238788" y="721059"/>
              <a:ext cx="3524779" cy="919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8"/>
                </a:lnSpc>
              </a:pPr>
              <a:r>
                <a:rPr lang="en-US" sz="2020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12 000 online perc</a:t>
              </a:r>
            </a:p>
            <a:p>
              <a:pPr algn="ctr">
                <a:lnSpc>
                  <a:spcPts val="2828"/>
                </a:lnSpc>
              </a:pPr>
              <a:r>
                <a:rPr lang="en-US" sz="2020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20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videókonferenciákon</a:t>
              </a:r>
              <a:r>
                <a:rPr lang="en-US" sz="2020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5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5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7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5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28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5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59" name="TextBox 9"/>
          <p:cNvSpPr txBox="1"/>
          <p:nvPr/>
        </p:nvSpPr>
        <p:spPr>
          <a:xfrm>
            <a:off x="1204622" y="1168638"/>
            <a:ext cx="7741919" cy="497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endParaRPr dirty="0"/>
          </a:p>
          <a:p>
            <a:pPr algn="ctr">
              <a:lnSpc>
                <a:spcPts val="5120"/>
              </a:lnSpc>
            </a:pPr>
            <a:r>
              <a:rPr lang="en-US" sz="4800" b="1" spc="24" dirty="0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Köszönöm</a:t>
            </a:r>
            <a:r>
              <a:rPr lang="en-US" sz="4800" b="1" spc="24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 a </a:t>
            </a:r>
            <a:r>
              <a:rPr lang="en-US" sz="4800" b="1" spc="24" dirty="0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figyelmet</a:t>
            </a:r>
            <a:r>
              <a:rPr lang="en-US" sz="4800" b="1" spc="24" dirty="0" smtClean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!</a:t>
            </a:r>
            <a:endParaRPr lang="hu-HU" sz="4800" b="1" spc="24" dirty="0" smtClean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ctr">
              <a:lnSpc>
                <a:spcPts val="5120"/>
              </a:lnSpc>
            </a:pPr>
            <a:endParaRPr lang="hu-HU" sz="4400" b="1" spc="24" dirty="0" smtClean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ctr">
              <a:lnSpc>
                <a:spcPts val="5120"/>
              </a:lnSpc>
            </a:pPr>
            <a:endParaRPr lang="hu-HU" sz="4400" b="1" spc="24" dirty="0" smtClean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ctr">
              <a:lnSpc>
                <a:spcPts val="3071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„Mit finanzieller Unterstützung der Europäischen Union. Die geäußerten Ansichten und Meinungen entsprechen jedoch ausschließlich denen der Autor*innen und spiegeln nicht notwendigerweise die der Europäischen Union oder der Tempus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Közalapítvány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 wider. Weder die Europäische Union noch die fördernde Stelle 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71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können dafür verantwortlich gemacht werden.“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71"/>
              </a:lnSpc>
            </a:pP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Projektnummer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; 2023-2-HU01-KA220-SCH-000169980</a:t>
            </a:r>
            <a:r>
              <a:rPr lang="hu-HU" sz="8000" dirty="0">
                <a:latin typeface="Dutch801 XBd BT" panose="02020903060505020304" pitchFamily="18" charset="0"/>
              </a:rPr>
              <a:t/>
            </a:r>
            <a:br>
              <a:rPr lang="hu-HU" sz="8000" dirty="0">
                <a:latin typeface="Dutch801 XBd BT" panose="02020903060505020304" pitchFamily="18" charset="0"/>
              </a:rPr>
            </a:br>
            <a:endParaRPr lang="hu-HU" sz="8000" dirty="0">
              <a:solidFill>
                <a:srgbClr val="262626"/>
              </a:solidFill>
              <a:latin typeface="Century Gothic Paneuropean Bold"/>
              <a:ea typeface="Century Gothic Paneuropean Bold"/>
              <a:cs typeface="Century Gothic Paneuropean Bold"/>
              <a:sym typeface="Century Gothic Paneuropean Bold"/>
            </a:endParaRPr>
          </a:p>
          <a:p>
            <a:pPr algn="l">
              <a:lnSpc>
                <a:spcPts val="1791"/>
              </a:lnSpc>
            </a:pPr>
            <a:endParaRPr lang="en-US" sz="1493" b="1" spc="8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245" y="5765825"/>
            <a:ext cx="6706181" cy="146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20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21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0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22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11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23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24" name="TextBox 9"/>
          <p:cNvSpPr txBox="1"/>
          <p:nvPr/>
        </p:nvSpPr>
        <p:spPr>
          <a:xfrm>
            <a:off x="1005840" y="486887"/>
            <a:ext cx="7741919" cy="147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b="1" spc="19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                   Projekt térképen:</a:t>
            </a:r>
          </a:p>
        </p:txBody>
      </p:sp>
      <p:grpSp>
        <p:nvGrpSpPr>
          <p:cNvPr id="112" name="Group 10"/>
          <p:cNvGrpSpPr>
            <a:grpSpLocks noChangeAspect="1"/>
          </p:cNvGrpSpPr>
          <p:nvPr/>
        </p:nvGrpSpPr>
        <p:grpSpPr>
          <a:xfrm>
            <a:off x="1624124" y="1061453"/>
            <a:ext cx="7666871" cy="5413231"/>
            <a:chOff x="0" y="0"/>
            <a:chExt cx="10222495" cy="7217641"/>
          </a:xfrm>
        </p:grpSpPr>
        <p:sp>
          <p:nvSpPr>
            <p:cNvPr id="1048725" name="Freeform 11"/>
            <p:cNvSpPr/>
            <p:nvPr/>
          </p:nvSpPr>
          <p:spPr>
            <a:xfrm>
              <a:off x="0" y="0"/>
              <a:ext cx="10222484" cy="7217664"/>
            </a:xfrm>
            <a:custGeom>
              <a:avLst/>
              <a:gdLst/>
              <a:ahLst/>
              <a:cxnLst/>
              <a:rect l="l" t="t" r="r" b="b"/>
              <a:pathLst>
                <a:path w="10222484" h="7217664">
                  <a:moveTo>
                    <a:pt x="0" y="0"/>
                  </a:moveTo>
                  <a:lnTo>
                    <a:pt x="10222484" y="0"/>
                  </a:lnTo>
                  <a:lnTo>
                    <a:pt x="10222484" y="7217664"/>
                  </a:lnTo>
                  <a:lnTo>
                    <a:pt x="0" y="721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23771"/>
            <a:ext cx="2971800" cy="92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27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28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29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1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30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116" name="Group 9"/>
          <p:cNvGrpSpPr/>
          <p:nvPr/>
        </p:nvGrpSpPr>
        <p:grpSpPr>
          <a:xfrm>
            <a:off x="729139" y="431642"/>
            <a:ext cx="8686827" cy="1843405"/>
            <a:chOff x="0" y="0"/>
            <a:chExt cx="11582436" cy="2457873"/>
          </a:xfrm>
        </p:grpSpPr>
        <p:sp>
          <p:nvSpPr>
            <p:cNvPr id="1048731" name="Freeform 10"/>
            <p:cNvSpPr/>
            <p:nvPr/>
          </p:nvSpPr>
          <p:spPr>
            <a:xfrm>
              <a:off x="0" y="0"/>
              <a:ext cx="11582436" cy="2457873"/>
            </a:xfrm>
            <a:custGeom>
              <a:avLst/>
              <a:gdLst/>
              <a:ahLst/>
              <a:cxnLst/>
              <a:rect l="l" t="t" r="r" b="b"/>
              <a:pathLst>
                <a:path w="11582436" h="2457873">
                  <a:moveTo>
                    <a:pt x="0" y="0"/>
                  </a:moveTo>
                  <a:lnTo>
                    <a:pt x="11582436" y="0"/>
                  </a:lnTo>
                  <a:lnTo>
                    <a:pt x="11582436" y="2457873"/>
                  </a:lnTo>
                  <a:lnTo>
                    <a:pt x="0" y="24578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2" name="TextBox 11"/>
            <p:cNvSpPr txBox="1"/>
            <p:nvPr/>
          </p:nvSpPr>
          <p:spPr>
            <a:xfrm>
              <a:off x="0" y="-57150"/>
              <a:ext cx="11582436" cy="2515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583"/>
                </a:lnSpc>
              </a:pPr>
              <a:r>
                <a:rPr lang="en-US" sz="2986" b="1">
                  <a:solidFill>
                    <a:srgbClr val="2626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Résztvevő intézmények:</a:t>
              </a:r>
            </a:p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2626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24 hónap: 2024 .02.01-2026.01.31</a:t>
              </a:r>
            </a:p>
            <a:p>
              <a:pPr algn="ctr">
                <a:lnSpc>
                  <a:spcPts val="2304"/>
                </a:lnSpc>
              </a:pPr>
              <a:endParaRPr lang="en-US" sz="192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  <a:p>
              <a:pPr algn="ctr">
                <a:lnSpc>
                  <a:spcPts val="2304"/>
                </a:lnSpc>
              </a:pPr>
              <a:endParaRPr lang="en-US" sz="192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grpSp>
        <p:nvGrpSpPr>
          <p:cNvPr id="117" name="Group 12"/>
          <p:cNvGrpSpPr/>
          <p:nvPr/>
        </p:nvGrpSpPr>
        <p:grpSpPr>
          <a:xfrm>
            <a:off x="722827" y="1506961"/>
            <a:ext cx="8610626" cy="5120640"/>
            <a:chOff x="0" y="0"/>
            <a:chExt cx="11480835" cy="6827520"/>
          </a:xfrm>
        </p:grpSpPr>
        <p:sp>
          <p:nvSpPr>
            <p:cNvPr id="1048733" name="Freeform 13"/>
            <p:cNvSpPr/>
            <p:nvPr/>
          </p:nvSpPr>
          <p:spPr>
            <a:xfrm>
              <a:off x="0" y="0"/>
              <a:ext cx="11480835" cy="6827520"/>
            </a:xfrm>
            <a:custGeom>
              <a:avLst/>
              <a:gdLst/>
              <a:ahLst/>
              <a:cxnLst/>
              <a:rect l="l" t="t" r="r" b="b"/>
              <a:pathLst>
                <a:path w="11480835" h="6827520">
                  <a:moveTo>
                    <a:pt x="0" y="0"/>
                  </a:moveTo>
                  <a:lnTo>
                    <a:pt x="11480835" y="0"/>
                  </a:lnTo>
                  <a:lnTo>
                    <a:pt x="11480835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4" name="TextBox 14"/>
            <p:cNvSpPr txBox="1"/>
            <p:nvPr/>
          </p:nvSpPr>
          <p:spPr>
            <a:xfrm>
              <a:off x="0" y="-19050"/>
              <a:ext cx="11480835" cy="6846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79"/>
                </a:lnSpc>
              </a:pPr>
              <a:endParaRPr dirty="0"/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Nyíregyházi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Evangélikus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Kossuth Lajos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Gimnázium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2559" b="1" dirty="0" err="1">
                  <a:solidFill>
                    <a:srgbClr val="40404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koordinátor</a:t>
              </a:r>
              <a:endParaRPr lang="en-US" sz="2559" b="1" dirty="0">
                <a:solidFill>
                  <a:srgbClr val="40404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endParaRPr lang="hu-HU" sz="2559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 err="1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Stredná</a:t>
              </a:r>
              <a:r>
                <a:rPr lang="en-US" sz="2559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odborna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škola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polytechnická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Zlaté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Moravce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Szlovákia</a:t>
              </a:r>
              <a:endParaRPr lang="en-US" sz="2559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endParaRPr lang="hu-HU" sz="2559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1st 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Experimental High School of Larissa,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Görögország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Thesszália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Larissa</a:t>
              </a: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endParaRPr lang="hu-HU" sz="2559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 dirty="0" err="1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Liceo</a:t>
              </a:r>
              <a:r>
                <a:rPr lang="en-US" sz="2559" dirty="0" smtClean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Scientifico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Statale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E. Fermi,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Olaszország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59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Szicília</a:t>
              </a:r>
              <a:r>
                <a:rPr lang="en-US" sz="2559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Sciacca</a:t>
              </a:r>
            </a:p>
            <a:p>
              <a:pPr marL="329455" lvl="1" indent="-164727" algn="l">
                <a:lnSpc>
                  <a:spcPts val="3071"/>
                </a:lnSpc>
              </a:pPr>
              <a:endParaRPr lang="en-US" sz="2559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88" y="2275047"/>
            <a:ext cx="954352" cy="68168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46" y="3524420"/>
            <a:ext cx="907653" cy="6283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40" y="4723741"/>
            <a:ext cx="853059" cy="5569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5" y="5991306"/>
            <a:ext cx="855457" cy="61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36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737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9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38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20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39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40" name="TextBox 9"/>
          <p:cNvSpPr txBox="1"/>
          <p:nvPr/>
        </p:nvSpPr>
        <p:spPr>
          <a:xfrm>
            <a:off x="1282286" y="161211"/>
            <a:ext cx="7728399" cy="62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endParaRPr/>
          </a:p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 céljai</a:t>
            </a:r>
            <a:r>
              <a:rPr lang="en-US" sz="3840" b="1">
                <a:solidFill>
                  <a:srgbClr val="26262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</a:t>
            </a:r>
          </a:p>
          <a:p>
            <a:pPr algn="ctr">
              <a:lnSpc>
                <a:spcPts val="4608"/>
              </a:lnSpc>
            </a:pPr>
            <a:endParaRPr lang="en-US" sz="3840" b="1">
              <a:solidFill>
                <a:srgbClr val="26262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048741" name="TextBox 10"/>
          <p:cNvSpPr txBox="1"/>
          <p:nvPr/>
        </p:nvSpPr>
        <p:spPr>
          <a:xfrm>
            <a:off x="1851919" y="844196"/>
            <a:ext cx="7882016" cy="5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dirty="0"/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endParaRPr lang="hu-HU" sz="1920" dirty="0" smtClean="0">
              <a:solidFill>
                <a:srgbClr val="404040"/>
              </a:solidFill>
              <a:latin typeface="Century Gothic Paneuropean"/>
              <a:ea typeface="Century Gothic Paneuropean"/>
              <a:cs typeface="Century Gothic Paneuropean"/>
              <a:sym typeface="Century Gothic Paneuropean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 smtClean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Fenntartható</a:t>
            </a:r>
            <a:r>
              <a:rPr lang="en-US" sz="2400" b="1" dirty="0" smtClean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viselkedés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/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ökológiai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gondolkodás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ea typeface="Century Gothic Paneuropean"/>
                <a:cs typeface="Arial" panose="020B0604020202020204" pitchFamily="34" charset="0"/>
                <a:sym typeface="Century Gothic Paneuropean"/>
              </a:rPr>
              <a:t> 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diákok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motivációjának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erősítése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német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nyelv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tanulásában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Tolerancia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más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kultúrákkal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szemben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Barátságok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kialakítása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projekt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összekapcsolása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tantervvel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Együttműködés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különböző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szervezetekkel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és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hivatalokkal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Szabadtéri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tanulás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nyitottság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fejlesztése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49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50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51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2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52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53" name="TextBox 9"/>
          <p:cNvSpPr txBox="1"/>
          <p:nvPr/>
        </p:nvSpPr>
        <p:spPr>
          <a:xfrm>
            <a:off x="1143000" y="494694"/>
            <a:ext cx="8381999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Küzdelem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az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éghajlatváltozás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ellen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ea typeface="Century Gothic Paneuropean"/>
                <a:cs typeface="Arial" panose="020B0604020202020204" pitchFamily="34" charset="0"/>
                <a:sym typeface="Century Gothic Paneuropean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Tapasztalatszerzés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elősegítése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projektekben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való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részvétel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által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Kulcskompetenciák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szociális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készségek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és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kezdeményezőkészség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fejlesztése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ea typeface="Century Gothic Paneuropean"/>
                <a:cs typeface="Arial" panose="020B0604020202020204" pitchFamily="34" charset="0"/>
                <a:sym typeface="Century Gothic Paneuropean"/>
              </a:rPr>
              <a:t> 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IKT-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ismeretek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(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digitális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kompetenciák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)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fejlesztése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Szolidaritás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együttműködési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és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kommunikációs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készségek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fejlesztése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szülők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bevonása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az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iskolai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közösség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fontos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tagjaiként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hosszú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távú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fenntarthatóság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biztosítása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247091" lvl="1" indent="-12354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ea typeface="Century Gothic Paneuropean"/>
                <a:cs typeface="Arial" panose="020B0604020202020204" pitchFamily="34" charset="0"/>
                <a:sym typeface="Century Gothic Paneuropean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Mintaiskolaként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szolgálni</a:t>
            </a:r>
            <a:endParaRPr lang="en-US" sz="2400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0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0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2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0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03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0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09" name="TextBox 9"/>
          <p:cNvSpPr txBox="1"/>
          <p:nvPr/>
        </p:nvSpPr>
        <p:spPr>
          <a:xfrm>
            <a:off x="1143000" y="554170"/>
            <a:ext cx="8404489" cy="53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9455" lvl="1" indent="-164727" algn="l">
              <a:lnSpc>
                <a:spcPct val="150000"/>
              </a:lnSpc>
              <a:buFont typeface="Arial"/>
              <a:buChar char="•"/>
            </a:pP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Az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iskola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mint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fenntartható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intézmény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létrehozása</a:t>
            </a:r>
            <a:endParaRPr lang="en-US" sz="2559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329455" lvl="1" indent="-164727" algn="l">
              <a:lnSpc>
                <a:spcPct val="150000"/>
              </a:lnSpc>
              <a:buFont typeface="Arial"/>
              <a:buChar char="•"/>
            </a:pP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Ökológiai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lábnyom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: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kérdőív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készítése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mérése</a:t>
            </a:r>
            <a:endParaRPr lang="en-US" sz="2559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329455" lvl="1" indent="-164727" algn="l">
              <a:lnSpc>
                <a:spcPct val="150000"/>
              </a:lnSpc>
              <a:buFont typeface="Arial"/>
              <a:buChar char="•"/>
            </a:pP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Projekt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24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hónapja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alatt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a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következő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témák:Energia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Sport,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fogyasztás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Biodiverzitás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táplálkozás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vásárlás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élelmiszerek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háztartás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. </a:t>
            </a:r>
          </a:p>
          <a:p>
            <a:pPr marL="329455" lvl="1" indent="-164727" algn="l">
              <a:lnSpc>
                <a:spcPct val="150000"/>
              </a:lnSpc>
              <a:buFont typeface="Arial"/>
              <a:buChar char="•"/>
            </a:pP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Iskola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mint upcycling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hely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futás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a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környezetért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Slam Poetry,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művészet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történelem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,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újrahasznosítás</a:t>
            </a:r>
            <a:endParaRPr lang="en-US" sz="2559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  <a:p>
            <a:pPr marL="329455" lvl="1" indent="-164727" algn="l">
              <a:lnSpc>
                <a:spcPct val="150000"/>
              </a:lnSpc>
              <a:buFont typeface="Arial"/>
              <a:buChar char="•"/>
            </a:pP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A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projekt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terméke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: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fenntartható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tanulmányi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tér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létrehozása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és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egy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hozzá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kapcsolódó</a:t>
            </a:r>
            <a:r>
              <a:rPr lang="en-US" sz="2559" b="1" dirty="0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 </a:t>
            </a:r>
            <a:r>
              <a:rPr lang="en-US" sz="2559" b="1" dirty="0" err="1">
                <a:solidFill>
                  <a:srgbClr val="404040"/>
                </a:solidFill>
                <a:latin typeface="Arial" panose="020B0604020202020204" pitchFamily="34" charset="0"/>
                <a:ea typeface="Century Gothic Paneuropean Bold"/>
                <a:cs typeface="Arial" panose="020B0604020202020204" pitchFamily="34" charset="0"/>
                <a:sym typeface="Century Gothic Paneuropean Bold"/>
              </a:rPr>
              <a:t>ebook</a:t>
            </a:r>
            <a:endParaRPr lang="en-US" sz="2559" b="1" dirty="0">
              <a:solidFill>
                <a:srgbClr val="404040"/>
              </a:solidFill>
              <a:latin typeface="Arial" panose="020B0604020202020204" pitchFamily="34" charset="0"/>
              <a:ea typeface="Century Gothic Paneuropean Bold"/>
              <a:cs typeface="Arial" panose="020B0604020202020204" pitchFamily="34" charset="0"/>
              <a:sym typeface="Century Gothic Paneurope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7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7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7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8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7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79" name="TextBox 9"/>
          <p:cNvSpPr txBox="1"/>
          <p:nvPr/>
        </p:nvSpPr>
        <p:spPr>
          <a:xfrm>
            <a:off x="1082030" y="25757"/>
            <a:ext cx="8503947" cy="4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95" b="1">
                <a:solidFill>
                  <a:srgbClr val="EEF2E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Mobilitások, témák, feladatok:</a:t>
            </a:r>
          </a:p>
        </p:txBody>
      </p:sp>
      <p:graphicFrame>
        <p:nvGraphicFramePr>
          <p:cNvPr id="4194304" name="Table 10"/>
          <p:cNvGraphicFramePr>
            <a:graphicFrameLocks noGrp="1"/>
          </p:cNvGraphicFramePr>
          <p:nvPr/>
        </p:nvGraphicFramePr>
        <p:xfrm>
          <a:off x="724518" y="-66357"/>
          <a:ext cx="8642774" cy="7391401"/>
        </p:xfrm>
        <a:graphic>
          <a:graphicData uri="http://schemas.openxmlformats.org/drawingml/2006/table">
            <a:tbl>
              <a:tblPr/>
              <a:tblGrid>
                <a:gridCol w="2188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056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 b="1">
                          <a:solidFill>
                            <a:srgbClr val="EEF2E2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Mobiltás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33" b="1">
                          <a:solidFill>
                            <a:srgbClr val="EEF2E2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Téma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7"/>
                        </a:lnSpc>
                      </a:pPr>
                      <a:r>
                        <a:rPr lang="en-US" sz="1706" b="1">
                          <a:solidFill>
                            <a:srgbClr val="EEF2E2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Résztvevők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112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Olaszország 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Fenntarthatósági koncepció a történelemben</a:t>
                      </a:r>
                      <a:endParaRPr lang="en-US" sz="1100"/>
                    </a:p>
                    <a:p>
                      <a:pPr algn="l">
                        <a:lnSpc>
                          <a:spcPts val="1791"/>
                        </a:lnSpc>
                      </a:pPr>
                      <a:r>
                        <a:rPr lang="en-US" sz="149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( idővonal, ökolábnyom mérése, és prezentálása, Uniós és haza törekvések)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019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Szlovákia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Fenntartható sportolási lehetőségek, és szelektív szemétgyűjtés</a:t>
                      </a:r>
                      <a:endParaRPr lang="en-US" sz="1100"/>
                    </a:p>
                    <a:p>
                      <a:pPr algn="l">
                        <a:lnSpc>
                          <a:spcPts val="1791"/>
                        </a:lnSpc>
                      </a:pPr>
                      <a:r>
                        <a:rPr lang="en-US" sz="149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(iskolák fenntarthatóbbá tételének bemutatása-fenntartható tanulmányi tér prezentálása)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815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Magyarország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49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Megújuló energiák, okos otthon, fenntartható építkezés és építő anyag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287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Görögország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1"/>
                        </a:lnSpc>
                      </a:pPr>
                      <a:r>
                        <a:rPr lang="en-US" sz="149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Fenntartható mezőgazdaság (Ökosystem vizsgálata, permakultúra, biodiverzitás, gyógynövények)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2112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Straßburg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A projekt és a végtermék bemutatása ( kézikönyv, tanulmányi terek)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5 diák, 3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42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43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5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44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66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45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46" name="TextBox 9"/>
          <p:cNvSpPr txBox="1"/>
          <p:nvPr/>
        </p:nvSpPr>
        <p:spPr>
          <a:xfrm>
            <a:off x="1129063" y="1390148"/>
            <a:ext cx="8195462" cy="256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PROJEKT MUNKANYELVE: </a:t>
            </a:r>
            <a:r>
              <a:rPr lang="en-US" sz="213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NÉMET</a:t>
            </a:r>
          </a:p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TANULÓK ÉLETKORA: </a:t>
            </a:r>
            <a:r>
              <a:rPr lang="en-US" sz="2133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14-19 ÉV </a:t>
            </a:r>
          </a:p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ELVÁRÁSOK: NYITOTTSÁG, KÉPES CSAPATBAN EGYÜTTMŰKÖDNI</a:t>
            </a:r>
          </a:p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KIVÁLASZTÁSNÁL ELŐNYÖK: SZOCIÁLISAN HÁTRÁNYOS HELYZET, IKT-ISMERETEK, HELYI TEVÉKENYSÉGEK SORÁN AKTIVITÁS, </a:t>
            </a:r>
          </a:p>
          <a:p>
            <a:pPr marL="274546" lvl="1" indent="-137273" algn="just">
              <a:lnSpc>
                <a:spcPts val="2560"/>
              </a:lnSpc>
            </a:pPr>
            <a:endParaRPr lang="en-US" sz="2133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048647" name="TextBox 10"/>
          <p:cNvSpPr txBox="1"/>
          <p:nvPr/>
        </p:nvSpPr>
        <p:spPr>
          <a:xfrm>
            <a:off x="820579" y="323745"/>
            <a:ext cx="8503947" cy="65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7B724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ÁLTALÁNOS INFORMÁCIÓK</a:t>
            </a:r>
          </a:p>
        </p:txBody>
      </p:sp>
      <p:sp>
        <p:nvSpPr>
          <p:cNvPr id="1048649" name="TextBox 13"/>
          <p:cNvSpPr txBox="1"/>
          <p:nvPr/>
        </p:nvSpPr>
        <p:spPr>
          <a:xfrm>
            <a:off x="1658011" y="6080569"/>
            <a:ext cx="7351819" cy="68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493">
                <a:solidFill>
                  <a:srgbClr val="EEF2E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projekt az Európai Bizottság támogatásával valósult meg. Ez a prezentáció a szerzők kizárólagos véleményét képviseli, és sem a Bizottság, sem a nemzeti iroda nem vállal felelősséget a prezentációban foglalt információk bármilyen felhasználásáért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4084320943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718</Words>
  <Application>Microsoft Office PowerPoint</Application>
  <PresentationFormat>Egyéni</PresentationFormat>
  <Paragraphs>159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8" baseType="lpstr">
      <vt:lpstr>Century Gothic</vt:lpstr>
      <vt:lpstr>Arial Bold</vt:lpstr>
      <vt:lpstr>Calibri (MS) Bold</vt:lpstr>
      <vt:lpstr>Open Sans</vt:lpstr>
      <vt:lpstr>Khula Bold</vt:lpstr>
      <vt:lpstr>Dutch801 XBd BT</vt:lpstr>
      <vt:lpstr>Century Gothic Paneuropean</vt:lpstr>
      <vt:lpstr>Calibri</vt:lpstr>
      <vt:lpstr>Calibri (MS)</vt:lpstr>
      <vt:lpstr>Wingdings 3</vt:lpstr>
      <vt:lpstr>Arial</vt:lpstr>
      <vt:lpstr>Century Gothic Paneuropean Bold</vt:lpstr>
      <vt:lpstr>Open Sans Bold</vt:lpstr>
      <vt:lpstr>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KA220_projekt bemutatása2024_26.pptx másolata</dc:title>
  <dc:creator>23090RA98G</dc:creator>
  <cp:lastModifiedBy>Felhasználó</cp:lastModifiedBy>
  <cp:revision>6</cp:revision>
  <dcterms:created xsi:type="dcterms:W3CDTF">2006-08-15T20:00:00Z</dcterms:created>
  <dcterms:modified xsi:type="dcterms:W3CDTF">2026-04-01T17:00:18Z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2939589c5588449aba675c33863cd9ae</vt:lpwstr>
  </property>
</Properties>
</file>