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1" r:id="rId1"/>
  </p:sldMasterIdLst>
  <p:notesMasterIdLst>
    <p:notesMasterId r:id="rId11"/>
  </p:notesMasterIdLst>
  <p:sldIdLst>
    <p:sldId id="316" r:id="rId2"/>
    <p:sldId id="317" r:id="rId3"/>
    <p:sldId id="318" r:id="rId4"/>
    <p:sldId id="319" r:id="rId5"/>
    <p:sldId id="322" r:id="rId6"/>
    <p:sldId id="323" r:id="rId7"/>
    <p:sldId id="324" r:id="rId8"/>
    <p:sldId id="325" r:id="rId9"/>
    <p:sldId id="328" r:id="rId10"/>
  </p:sldIdLst>
  <p:sldSz cx="9753600" cy="7315200"/>
  <p:notesSz cx="6858000" cy="9144000"/>
  <p:embeddedFontLst>
    <p:embeddedFont>
      <p:font typeface="Calibri (MS) Bold" panose="020B0604020202020204" charset="0"/>
      <p:regular r:id="rId12"/>
    </p:embeddedFont>
    <p:embeddedFont>
      <p:font typeface="Arial Bold" panose="020B0604020202020204" charset="0"/>
      <p:regular r:id="rId13"/>
      <p:bold r:id="rId14"/>
    </p:embeddedFont>
    <p:embeddedFont>
      <p:font typeface="Open Sans Bold" panose="020B0604020202020204" charset="0"/>
      <p:regular r:id="rId15"/>
      <p:bold r:id="rId16"/>
    </p:embeddedFont>
    <p:embeddedFont>
      <p:font typeface="Century Gothic Paneuropean Bold" panose="020B0604020202020204" charset="0"/>
      <p:regular r:id="rId17"/>
    </p:embeddedFont>
    <p:embeddedFont>
      <p:font typeface="Century Gothic Paneuropean" panose="020B0604020202020204" charset="0"/>
      <p:regular r:id="rId18"/>
    </p:embeddedFont>
    <p:embeddedFont>
      <p:font typeface="Arial Black" panose="020B0A04020102020204" pitchFamily="34" charset="0"/>
      <p:bold r:id="rId19"/>
    </p:embeddedFont>
    <p:embeddedFont>
      <p:font typeface="Khula Bold" panose="020B0604020202020204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(MS)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1AEA0-3C85-4668-977E-08D5E3C312CD}" v="10" dt="2025-12-10T18:15:09.501"/>
    <p1510:client id="{3F1F12F6-6145-4096-B563-CCF3A83453CC}" v="931" dt="2025-12-10T14:39:4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8816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104881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104881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04881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882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74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104874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104874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résztvevő intézmények tanulóinak érzékenyítése a fenntartható közösségi fejlődés és az aktív polgári szerepvállalás fontosságára.aktív állampolgárság. A gyakorlati megvalósításon keresztül szeretnénk elérni, hogy a mindennapi életben változás álljon bea résztvevők és az iskolák mindennapi életében. Az érdekeltek segítségével párbeszédet tervezünk a fenntarthatóvállalatok és a diákok között, hogy felkészüljünk a jövőre, és felhívjuk a figyelmet: KELL TEGYÜNK VALAMIT végre!TEGYÜNK VALAMI HATÉKONYAT!</a:t>
            </a:r>
          </a:p>
          <a:p>
            <a:r>
              <a:rPr lang="en-US"/>
              <a:t>4</a:t>
            </a:r>
          </a:p>
        </p:txBody>
      </p:sp>
      <p:sp>
        <p:nvSpPr>
          <p:cNvPr id="104874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74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7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7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7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7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9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7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7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80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0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7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8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8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7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11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12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0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13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81" name="Group 7"/>
          <p:cNvGrpSpPr/>
          <p:nvPr/>
        </p:nvGrpSpPr>
        <p:grpSpPr>
          <a:xfrm>
            <a:off x="-33834" y="4609235"/>
            <a:ext cx="1488505" cy="833900"/>
            <a:chOff x="0" y="0"/>
            <a:chExt cx="1984673" cy="1111866"/>
          </a:xfrm>
        </p:grpSpPr>
        <p:sp>
          <p:nvSpPr>
            <p:cNvPr id="1048714" name="Freeform 8"/>
            <p:cNvSpPr/>
            <p:nvPr/>
          </p:nvSpPr>
          <p:spPr>
            <a:xfrm>
              <a:off x="0" y="0"/>
              <a:ext cx="1994630" cy="1111885"/>
            </a:xfrm>
            <a:custGeom>
              <a:avLst/>
              <a:gdLst/>
              <a:ahLst/>
              <a:cxnLst/>
              <a:rect l="l" t="t" r="r" b="b"/>
              <a:pathLst>
                <a:path w="1994630" h="1111885">
                  <a:moveTo>
                    <a:pt x="1431163" y="1111885"/>
                  </a:moveTo>
                  <a:cubicBezTo>
                    <a:pt x="1451102" y="1111885"/>
                    <a:pt x="1464437" y="1105154"/>
                    <a:pt x="1471168" y="1098550"/>
                  </a:cubicBezTo>
                  <a:cubicBezTo>
                    <a:pt x="1471168" y="1091819"/>
                    <a:pt x="1477772" y="1091819"/>
                    <a:pt x="1477772" y="1091819"/>
                  </a:cubicBezTo>
                  <a:lnTo>
                    <a:pt x="1984629" y="584835"/>
                  </a:lnTo>
                  <a:cubicBezTo>
                    <a:pt x="1997964" y="571500"/>
                    <a:pt x="1997964" y="544957"/>
                    <a:pt x="1984629" y="524891"/>
                  </a:cubicBezTo>
                  <a:lnTo>
                    <a:pt x="1477772" y="24511"/>
                  </a:lnTo>
                  <a:cubicBezTo>
                    <a:pt x="1477772" y="17780"/>
                    <a:pt x="1471168" y="17780"/>
                    <a:pt x="1471168" y="17780"/>
                  </a:cubicBezTo>
                  <a:cubicBezTo>
                    <a:pt x="1464564" y="11176"/>
                    <a:pt x="1451229" y="4572"/>
                    <a:pt x="1431163" y="4572"/>
                  </a:cubicBezTo>
                  <a:lnTo>
                    <a:pt x="4445" y="0"/>
                  </a:lnTo>
                  <a:cubicBezTo>
                    <a:pt x="2921" y="370205"/>
                    <a:pt x="1524" y="740664"/>
                    <a:pt x="0" y="1110869"/>
                  </a:cubicBezTo>
                  <a:lnTo>
                    <a:pt x="1431163" y="1111885"/>
                  </a:lnTo>
                  <a:close/>
                </a:path>
              </a:pathLst>
            </a:custGeom>
            <a:solidFill>
              <a:srgbClr val="A53010"/>
            </a:solidFill>
          </p:spPr>
        </p:sp>
      </p:grpSp>
      <p:grpSp>
        <p:nvGrpSpPr>
          <p:cNvPr id="82" name="Group 9"/>
          <p:cNvGrpSpPr/>
          <p:nvPr/>
        </p:nvGrpSpPr>
        <p:grpSpPr>
          <a:xfrm>
            <a:off x="575522" y="2428791"/>
            <a:ext cx="9178078" cy="2611362"/>
            <a:chOff x="0" y="0"/>
            <a:chExt cx="12237437" cy="3481816"/>
          </a:xfrm>
        </p:grpSpPr>
        <p:sp>
          <p:nvSpPr>
            <p:cNvPr id="1048715" name="Freeform 10"/>
            <p:cNvSpPr/>
            <p:nvPr/>
          </p:nvSpPr>
          <p:spPr>
            <a:xfrm>
              <a:off x="0" y="0"/>
              <a:ext cx="12237438" cy="3481816"/>
            </a:xfrm>
            <a:custGeom>
              <a:avLst/>
              <a:gdLst/>
              <a:ahLst/>
              <a:cxnLst/>
              <a:rect l="l" t="t" r="r" b="b"/>
              <a:pathLst>
                <a:path w="12237438" h="3481816">
                  <a:moveTo>
                    <a:pt x="0" y="0"/>
                  </a:moveTo>
                  <a:lnTo>
                    <a:pt x="12237438" y="0"/>
                  </a:lnTo>
                  <a:lnTo>
                    <a:pt x="12237438" y="3481816"/>
                  </a:lnTo>
                  <a:lnTo>
                    <a:pt x="0" y="34818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16" name="TextBox 11"/>
            <p:cNvSpPr txBox="1"/>
            <p:nvPr/>
          </p:nvSpPr>
          <p:spPr>
            <a:xfrm>
              <a:off x="0" y="0"/>
              <a:ext cx="12237437" cy="348181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3071"/>
                </a:lnSpc>
              </a:pPr>
              <a:r>
                <a:rPr lang="en-US" sz="2550" b="1" err="1">
                  <a:latin typeface="Century Gothic Paneuropean Bold"/>
                  <a:cs typeface="Century Gothic Paneuropean Bold"/>
                  <a:sym typeface="Century Gothic Paneuropean Bold"/>
                </a:rPr>
                <a:t>Gemeinsam</a:t>
              </a:r>
              <a:r>
                <a:rPr lang="en-US" sz="2400" b="1" dirty="0">
                  <a:latin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0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die Zukunft gestalten- </a:t>
              </a:r>
              <a:r>
                <a:rPr lang="en-US" sz="2550" b="1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nachhaltig</a:t>
              </a:r>
              <a:r>
                <a:rPr lang="en-US" sz="2550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die Welt </a:t>
              </a:r>
              <a:r>
                <a:rPr lang="en-US" sz="2550" b="1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mitgestalten</a:t>
              </a:r>
              <a:r>
                <a:rPr lang="en-US" sz="2550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und </a:t>
              </a:r>
              <a:r>
                <a:rPr lang="en-US" sz="2550" b="1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Veränderungen</a:t>
              </a:r>
              <a:r>
                <a:rPr lang="en-US" sz="2550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0" b="1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vorantreiben</a:t>
              </a:r>
              <a:endParaRPr lang="en-US" sz="2559" b="1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endParaRPr lang="en-US" sz="2550" b="1" dirty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r>
                <a:rPr lang="en-US" sz="2550" b="1" dirty="0">
                  <a:solidFill>
                    <a:srgbClr val="262626"/>
                  </a:solidFill>
                  <a:latin typeface="Century Gothic Paneuropean Bold"/>
                  <a:ea typeface="+mn-lt"/>
                  <a:cs typeface="+mn-lt"/>
                </a:rPr>
                <a:t>Shaping the future together – sustainably shaping the world and driving change</a:t>
              </a:r>
              <a:endParaRPr lang="en-US">
                <a:latin typeface="Century Gothic Paneuropean Bold"/>
                <a:cs typeface="Century Gothic Paneuropean"/>
              </a:endParaRPr>
            </a:p>
          </p:txBody>
        </p:sp>
      </p:grpSp>
      <p:sp>
        <p:nvSpPr>
          <p:cNvPr id="1048718" name="TextBox 14"/>
          <p:cNvSpPr txBox="1"/>
          <p:nvPr/>
        </p:nvSpPr>
        <p:spPr>
          <a:xfrm>
            <a:off x="4353772" y="6161193"/>
            <a:ext cx="5001154" cy="66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60"/>
              </a:lnSpc>
            </a:pPr>
            <a:r>
              <a:rPr lang="en-US" sz="2133">
                <a:solidFill>
                  <a:srgbClr val="EEF2E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KA220-SCH - Partnerségi együttműködések a köznevelési szektorban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46" y="202055"/>
            <a:ext cx="5867400" cy="127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20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21" name="Freeform 4"/>
          <p:cNvSpPr/>
          <p:nvPr/>
        </p:nvSpPr>
        <p:spPr>
          <a:xfrm>
            <a:off x="731" y="10829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5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22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86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23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24" name="TextBox 9"/>
          <p:cNvSpPr txBox="1"/>
          <p:nvPr/>
        </p:nvSpPr>
        <p:spPr>
          <a:xfrm>
            <a:off x="1437506" y="318480"/>
            <a:ext cx="786859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hu-HU" sz="3400" b="1" spc="19" err="1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Our</a:t>
            </a:r>
            <a:r>
              <a:rPr lang="hu-HU" sz="3400" b="1" spc="19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 </a:t>
            </a:r>
            <a:r>
              <a:rPr lang="hu-HU" sz="3400" b="1" spc="19" err="1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partners</a:t>
            </a:r>
            <a:r>
              <a:rPr lang="hu-HU" sz="3400" b="1" spc="19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:</a:t>
            </a:r>
            <a:endParaRPr lang="en-US" sz="3400" b="1" spc="19" dirty="0">
              <a:solidFill>
                <a:srgbClr val="262626"/>
              </a:solidFill>
              <a:latin typeface="Khula Bold"/>
              <a:ea typeface="Khula Bold"/>
              <a:cs typeface="Khula Bold"/>
            </a:endParaRPr>
          </a:p>
        </p:txBody>
      </p:sp>
      <p:grpSp>
        <p:nvGrpSpPr>
          <p:cNvPr id="87" name="Group 10"/>
          <p:cNvGrpSpPr>
            <a:grpSpLocks noChangeAspect="1"/>
          </p:cNvGrpSpPr>
          <p:nvPr/>
        </p:nvGrpSpPr>
        <p:grpSpPr>
          <a:xfrm>
            <a:off x="1643446" y="1395446"/>
            <a:ext cx="7666871" cy="5413231"/>
            <a:chOff x="0" y="0"/>
            <a:chExt cx="10222495" cy="7217641"/>
          </a:xfrm>
        </p:grpSpPr>
        <p:sp>
          <p:nvSpPr>
            <p:cNvPr id="1048725" name="Freeform 11"/>
            <p:cNvSpPr/>
            <p:nvPr/>
          </p:nvSpPr>
          <p:spPr>
            <a:xfrm>
              <a:off x="0" y="0"/>
              <a:ext cx="10222484" cy="7217664"/>
            </a:xfrm>
            <a:custGeom>
              <a:avLst/>
              <a:gdLst/>
              <a:ahLst/>
              <a:cxnLst/>
              <a:rect l="l" t="t" r="r" b="b"/>
              <a:pathLst>
                <a:path w="10222484" h="7217664">
                  <a:moveTo>
                    <a:pt x="0" y="0"/>
                  </a:moveTo>
                  <a:lnTo>
                    <a:pt x="10222484" y="0"/>
                  </a:lnTo>
                  <a:lnTo>
                    <a:pt x="10222484" y="7217664"/>
                  </a:lnTo>
                  <a:lnTo>
                    <a:pt x="0" y="721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27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28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9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29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90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30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grpSp>
        <p:nvGrpSpPr>
          <p:cNvPr id="91" name="Group 9"/>
          <p:cNvGrpSpPr/>
          <p:nvPr/>
        </p:nvGrpSpPr>
        <p:grpSpPr>
          <a:xfrm>
            <a:off x="729139" y="431642"/>
            <a:ext cx="8686827" cy="1843405"/>
            <a:chOff x="0" y="0"/>
            <a:chExt cx="11582436" cy="2457873"/>
          </a:xfrm>
        </p:grpSpPr>
        <p:sp>
          <p:nvSpPr>
            <p:cNvPr id="1048731" name="Freeform 10"/>
            <p:cNvSpPr/>
            <p:nvPr/>
          </p:nvSpPr>
          <p:spPr>
            <a:xfrm>
              <a:off x="0" y="0"/>
              <a:ext cx="11582436" cy="2457873"/>
            </a:xfrm>
            <a:custGeom>
              <a:avLst/>
              <a:gdLst/>
              <a:ahLst/>
              <a:cxnLst/>
              <a:rect l="l" t="t" r="r" b="b"/>
              <a:pathLst>
                <a:path w="11582436" h="2457873">
                  <a:moveTo>
                    <a:pt x="0" y="0"/>
                  </a:moveTo>
                  <a:lnTo>
                    <a:pt x="11582436" y="0"/>
                  </a:lnTo>
                  <a:lnTo>
                    <a:pt x="11582436" y="2457873"/>
                  </a:lnTo>
                  <a:lnTo>
                    <a:pt x="0" y="24578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32" name="TextBox 11"/>
            <p:cNvSpPr txBox="1"/>
            <p:nvPr/>
          </p:nvSpPr>
          <p:spPr>
            <a:xfrm>
              <a:off x="0" y="-57150"/>
              <a:ext cx="11582436" cy="25150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/>
              <a:r>
                <a:rPr lang="en-US" sz="2950" b="1" dirty="0">
                  <a:solidFill>
                    <a:srgbClr val="262626"/>
                  </a:solidFill>
                  <a:ea typeface="+mn-lt"/>
                  <a:cs typeface="+mn-lt"/>
                  <a:sym typeface="Calibri (MS) Bold"/>
                </a:rPr>
                <a:t>Participating schools:</a:t>
              </a:r>
              <a:endParaRPr lang="hu-HU" sz="2950" b="1">
                <a:ea typeface="+mn-lt"/>
                <a:cs typeface="+mn-lt"/>
              </a:endParaRPr>
            </a:p>
            <a:p>
              <a:pPr algn="ctr"/>
              <a:r>
                <a:rPr lang="en-US" sz="2000" dirty="0">
                  <a:solidFill>
                    <a:srgbClr val="262626"/>
                  </a:solidFill>
                  <a:ea typeface="+mn-lt"/>
                  <a:cs typeface="+mn-lt"/>
                  <a:sym typeface="Century Gothic Paneuropean"/>
                </a:rPr>
                <a:t>24 months: 2024.02.01 – 2026.01.31</a:t>
              </a:r>
              <a:endParaRPr lang="en-US" sz="2000" dirty="0">
                <a:ea typeface="+mn-lt"/>
                <a:cs typeface="+mn-lt"/>
              </a:endParaRPr>
            </a:p>
            <a:p>
              <a:pPr algn="ctr">
                <a:lnSpc>
                  <a:spcPts val="2304"/>
                </a:lnSpc>
              </a:pPr>
              <a:endParaRPr lang="en-US" sz="1920" dirty="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</p:grpSp>
      <p:grpSp>
        <p:nvGrpSpPr>
          <p:cNvPr id="92" name="Group 12"/>
          <p:cNvGrpSpPr/>
          <p:nvPr/>
        </p:nvGrpSpPr>
        <p:grpSpPr>
          <a:xfrm>
            <a:off x="722827" y="1727996"/>
            <a:ext cx="8610626" cy="5120640"/>
            <a:chOff x="0" y="0"/>
            <a:chExt cx="11480835" cy="6827520"/>
          </a:xfrm>
        </p:grpSpPr>
        <p:sp>
          <p:nvSpPr>
            <p:cNvPr id="1048733" name="Freeform 13"/>
            <p:cNvSpPr/>
            <p:nvPr/>
          </p:nvSpPr>
          <p:spPr>
            <a:xfrm>
              <a:off x="0" y="0"/>
              <a:ext cx="11480835" cy="6827520"/>
            </a:xfrm>
            <a:custGeom>
              <a:avLst/>
              <a:gdLst/>
              <a:ahLst/>
              <a:cxnLst/>
              <a:rect l="l" t="t" r="r" b="b"/>
              <a:pathLst>
                <a:path w="11480835" h="6827520">
                  <a:moveTo>
                    <a:pt x="0" y="0"/>
                  </a:moveTo>
                  <a:lnTo>
                    <a:pt x="11480835" y="0"/>
                  </a:lnTo>
                  <a:lnTo>
                    <a:pt x="11480835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34" name="TextBox 14"/>
            <p:cNvSpPr txBox="1"/>
            <p:nvPr/>
          </p:nvSpPr>
          <p:spPr>
            <a:xfrm>
              <a:off x="0" y="-19050"/>
              <a:ext cx="11480835" cy="6846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79"/>
                </a:lnSpc>
              </a:pPr>
              <a:endParaRPr dirty="0"/>
            </a:p>
            <a:p>
              <a:pPr marL="328930" lvl="1" indent="-164465">
                <a:lnSpc>
                  <a:spcPts val="3179"/>
                </a:lnSpc>
                <a:buFont typeface="Arial"/>
                <a:buChar char="•"/>
              </a:pPr>
              <a:r>
                <a:rPr lang="en-US" sz="2550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Nyíregyházi</a:t>
              </a:r>
              <a:r>
                <a:rPr lang="en-US" sz="2550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0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Evangélikus</a:t>
              </a:r>
              <a:r>
                <a:rPr lang="en-US" sz="2550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Kossuth Lajos </a:t>
              </a:r>
              <a:r>
                <a:rPr lang="en-US" sz="2550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Gimnázium</a:t>
              </a:r>
              <a:r>
                <a:rPr lang="en-US" sz="2550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hu-HU" sz="2550" b="1" dirty="0">
                  <a:solidFill>
                    <a:srgbClr val="404040"/>
                  </a:solidFill>
                  <a:latin typeface="Arial Bold"/>
                  <a:ea typeface="Arial"/>
                  <a:cs typeface="Arial Bold"/>
                  <a:sym typeface="Arial Bold"/>
                </a:rPr>
                <a:t>COORDINATOR-HUNGARY </a:t>
              </a:r>
              <a:endParaRPr lang="hu-HU" sz="2550" b="1" dirty="0">
                <a:solidFill>
                  <a:srgbClr val="404040"/>
                </a:solidFill>
                <a:latin typeface="Arial Bold"/>
                <a:ea typeface="Arial Bold"/>
                <a:cs typeface="Arial Bold"/>
              </a:endParaRPr>
            </a:p>
            <a:p>
              <a:pPr marL="328930" lvl="1" indent="-164465" algn="l">
                <a:lnSpc>
                  <a:spcPts val="3179"/>
                </a:lnSpc>
                <a:buFont typeface="Arial"/>
                <a:buChar char="•"/>
              </a:pP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Stredná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odborna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škola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polytechnická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Zlaté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Moravce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– S</a:t>
              </a:r>
              <a:r>
                <a:rPr lang="hu-HU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lowakei</a:t>
              </a:r>
              <a:endParaRPr lang="en-US" sz="2559" dirty="0">
                <a:solidFill>
                  <a:srgbClr val="404040"/>
                </a:solidFill>
                <a:latin typeface="Arial"/>
                <a:ea typeface="Arial"/>
                <a:cs typeface="Arial"/>
              </a:endParaRPr>
            </a:p>
            <a:p>
              <a:pPr marL="328930" lvl="1" indent="-164465" algn="l">
                <a:lnSpc>
                  <a:spcPts val="3179"/>
                </a:lnSpc>
                <a:buFont typeface="Arial"/>
                <a:buChar char="•"/>
              </a:pP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1st Experimental High School of Larissa, G</a:t>
              </a:r>
              <a:r>
                <a:rPr lang="hu-HU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riechenland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Larissa</a:t>
              </a:r>
              <a:endParaRPr lang="en-US" sz="2559" dirty="0">
                <a:solidFill>
                  <a:srgbClr val="404040"/>
                </a:solidFill>
                <a:latin typeface="Arial"/>
                <a:ea typeface="Arial"/>
                <a:cs typeface="Arial"/>
              </a:endParaRPr>
            </a:p>
            <a:p>
              <a:pPr marL="328930" lvl="1" indent="-164465" algn="l">
                <a:lnSpc>
                  <a:spcPts val="3179"/>
                </a:lnSpc>
                <a:buFont typeface="Arial"/>
                <a:buChar char="•"/>
              </a:pP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Liceo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Scientifico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Statale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E. Fermi, </a:t>
              </a:r>
              <a:r>
                <a:rPr lang="hu-HU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Italien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Sciacca</a:t>
              </a:r>
              <a:endParaRPr lang="en-US" sz="2559" dirty="0">
                <a:solidFill>
                  <a:srgbClr val="404040"/>
                </a:solidFill>
                <a:latin typeface="Arial"/>
                <a:ea typeface="Arial"/>
                <a:cs typeface="Arial"/>
              </a:endParaRPr>
            </a:p>
            <a:p>
              <a:pPr marL="328930" lvl="1" indent="-164465" algn="l">
                <a:lnSpc>
                  <a:spcPts val="3071"/>
                </a:lnSpc>
              </a:pPr>
              <a:endParaRPr lang="en-US" sz="2559" dirty="0">
                <a:solidFill>
                  <a:srgbClr val="40404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36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48737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4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38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95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39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40" name="TextBox 9"/>
          <p:cNvSpPr txBox="1"/>
          <p:nvPr/>
        </p:nvSpPr>
        <p:spPr>
          <a:xfrm>
            <a:off x="1282286" y="161211"/>
            <a:ext cx="7728399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endParaRPr/>
          </a:p>
          <a:p>
            <a:pPr algn="ctr">
              <a:lnSpc>
                <a:spcPts val="4608"/>
              </a:lnSpc>
            </a:pPr>
            <a:r>
              <a:rPr lang="en-US" sz="3800" dirty="0">
                <a:solidFill>
                  <a:srgbClr val="262626"/>
                </a:solidFill>
                <a:ea typeface="+mn-lt"/>
                <a:cs typeface="+mn-lt"/>
                <a:sym typeface="Calibri (MS)"/>
              </a:rPr>
              <a:t>Project goals</a:t>
            </a:r>
            <a:r>
              <a:rPr lang="en-US" sz="3800" dirty="0">
                <a:solidFill>
                  <a:srgbClr val="262626"/>
                </a:solidFill>
                <a:ea typeface="+mn-lt"/>
                <a:cs typeface="+mn-lt"/>
                <a:sym typeface="Calibri (MS) Bold"/>
              </a:rPr>
              <a:t>: </a:t>
            </a:r>
            <a:endParaRPr lang="en-US" dirty="0"/>
          </a:p>
          <a:p>
            <a:pPr algn="ctr">
              <a:lnSpc>
                <a:spcPts val="4608"/>
              </a:lnSpc>
            </a:pPr>
            <a:endParaRPr lang="en-US" sz="3840" b="1">
              <a:solidFill>
                <a:srgbClr val="262626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048741" name="TextBox 10"/>
          <p:cNvSpPr txBox="1"/>
          <p:nvPr/>
        </p:nvSpPr>
        <p:spPr>
          <a:xfrm>
            <a:off x="1443940" y="1820311"/>
            <a:ext cx="7882016" cy="5206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Font typeface="Arial"/>
              <a:buChar char="•"/>
            </a:pPr>
            <a:r>
              <a:rPr lang="de-DE" sz="2000" dirty="0">
                <a:ea typeface="+mn-lt"/>
                <a:cs typeface="+mn-lt"/>
              </a:rPr>
              <a:t>Learning </a:t>
            </a:r>
            <a:r>
              <a:rPr lang="de-DE" sz="2000" dirty="0" err="1">
                <a:ea typeface="+mn-lt"/>
                <a:cs typeface="+mn-lt"/>
              </a:rPr>
              <a:t>by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action</a:t>
            </a:r>
            <a:endParaRPr lang="hu-HU" sz="2000" dirty="0" err="1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de-DE" sz="2000" dirty="0">
                <a:ea typeface="+mn-lt"/>
                <a:cs typeface="+mn-lt"/>
              </a:rPr>
              <a:t>Teamwork &amp; </a:t>
            </a:r>
            <a:r>
              <a:rPr lang="de-DE" sz="2000" dirty="0" err="1">
                <a:ea typeface="+mn-lt"/>
                <a:cs typeface="+mn-lt"/>
              </a:rPr>
              <a:t>communication</a:t>
            </a:r>
            <a:endParaRPr lang="de-DE" dirty="0" err="1"/>
          </a:p>
          <a:p>
            <a:pPr>
              <a:buFont typeface="Arial"/>
              <a:buChar char="•"/>
            </a:pPr>
            <a:r>
              <a:rPr lang="de-DE" sz="2000" dirty="0">
                <a:ea typeface="+mn-lt"/>
                <a:cs typeface="+mn-lt"/>
              </a:rPr>
              <a:t>ICT </a:t>
            </a:r>
            <a:r>
              <a:rPr lang="de-DE" sz="2000" dirty="0" err="1">
                <a:ea typeface="+mn-lt"/>
                <a:cs typeface="+mn-lt"/>
              </a:rPr>
              <a:t>skills</a:t>
            </a:r>
            <a:endParaRPr lang="de-DE" dirty="0" err="1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de-DE" sz="2000" dirty="0" err="1">
                <a:ea typeface="+mn-lt"/>
                <a:cs typeface="+mn-lt"/>
              </a:rPr>
              <a:t>Sustainable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behaviour</a:t>
            </a:r>
            <a:r>
              <a:rPr lang="de-DE" sz="2000" dirty="0">
                <a:ea typeface="+mn-lt"/>
                <a:cs typeface="+mn-lt"/>
              </a:rPr>
              <a:t> / </a:t>
            </a:r>
            <a:r>
              <a:rPr lang="de-DE" sz="2000" dirty="0" err="1">
                <a:ea typeface="+mn-lt"/>
                <a:cs typeface="+mn-lt"/>
              </a:rPr>
              <a:t>ecological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awareness</a:t>
            </a:r>
            <a:endParaRPr lang="de-DE" dirty="0" err="1"/>
          </a:p>
          <a:p>
            <a:pPr>
              <a:buFont typeface="Arial"/>
              <a:buChar char="•"/>
            </a:pPr>
            <a:r>
              <a:rPr lang="de-DE" sz="2000" dirty="0">
                <a:ea typeface="+mn-lt"/>
                <a:cs typeface="+mn-lt"/>
              </a:rPr>
              <a:t>Understanding </a:t>
            </a:r>
            <a:r>
              <a:rPr lang="de-DE" sz="2000" dirty="0" err="1">
                <a:ea typeface="+mn-lt"/>
                <a:cs typeface="+mn-lt"/>
              </a:rPr>
              <a:t>sustainability</a:t>
            </a:r>
            <a:endParaRPr lang="de-DE" dirty="0" err="1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de-DE" sz="2000" dirty="0">
                <a:ea typeface="+mn-lt"/>
                <a:cs typeface="+mn-lt"/>
              </a:rPr>
              <a:t>Project </a:t>
            </a:r>
            <a:r>
              <a:rPr lang="de-DE" sz="2000" dirty="0" err="1">
                <a:ea typeface="+mn-lt"/>
                <a:cs typeface="+mn-lt"/>
              </a:rPr>
              <a:t>topics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over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the</a:t>
            </a:r>
            <a:r>
              <a:rPr lang="de-DE" sz="2000" dirty="0">
                <a:ea typeface="+mn-lt"/>
                <a:cs typeface="+mn-lt"/>
              </a:rPr>
              <a:t> 24 </a:t>
            </a:r>
            <a:r>
              <a:rPr lang="de-DE" sz="2000" dirty="0" err="1">
                <a:ea typeface="+mn-lt"/>
                <a:cs typeface="+mn-lt"/>
              </a:rPr>
              <a:t>months</a:t>
            </a:r>
            <a:r>
              <a:rPr lang="de-DE" sz="2000" dirty="0">
                <a:ea typeface="+mn-lt"/>
                <a:cs typeface="+mn-lt"/>
              </a:rPr>
              <a:t>: </a:t>
            </a:r>
            <a:r>
              <a:rPr lang="de-DE" sz="2000" dirty="0" err="1">
                <a:ea typeface="+mn-lt"/>
                <a:cs typeface="+mn-lt"/>
              </a:rPr>
              <a:t>energy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sports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consumption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biodiversity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nutrition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shopping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food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household</a:t>
            </a:r>
            <a:endParaRPr lang="de-DE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de-DE" sz="2000" dirty="0" err="1">
                <a:ea typeface="+mn-lt"/>
                <a:cs typeface="+mn-lt"/>
              </a:rPr>
              <a:t>Ecological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footprint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questionnaire</a:t>
            </a:r>
            <a:endParaRPr lang="de-DE" dirty="0" err="1"/>
          </a:p>
          <a:p>
            <a:pPr>
              <a:buFont typeface="Arial"/>
              <a:buChar char="•"/>
            </a:pPr>
            <a:r>
              <a:rPr lang="de-DE" sz="2000" dirty="0">
                <a:ea typeface="+mn-lt"/>
                <a:cs typeface="+mn-lt"/>
              </a:rPr>
              <a:t>The </a:t>
            </a:r>
            <a:r>
              <a:rPr lang="de-DE" sz="2000" dirty="0" err="1">
                <a:ea typeface="+mn-lt"/>
                <a:cs typeface="+mn-lt"/>
              </a:rPr>
              <a:t>school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as</a:t>
            </a:r>
            <a:r>
              <a:rPr lang="de-DE" sz="2000" dirty="0">
                <a:ea typeface="+mn-lt"/>
                <a:cs typeface="+mn-lt"/>
              </a:rPr>
              <a:t> a </a:t>
            </a:r>
            <a:r>
              <a:rPr lang="de-DE" sz="2000" dirty="0" err="1">
                <a:ea typeface="+mn-lt"/>
                <a:cs typeface="+mn-lt"/>
              </a:rPr>
              <a:t>place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for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upcycling</a:t>
            </a:r>
            <a:r>
              <a:rPr lang="de-DE" sz="2000" dirty="0">
                <a:ea typeface="+mn-lt"/>
                <a:cs typeface="+mn-lt"/>
              </a:rPr>
              <a:t>, environmental </a:t>
            </a:r>
            <a:r>
              <a:rPr lang="de-DE" sz="2000" dirty="0" err="1">
                <a:ea typeface="+mn-lt"/>
                <a:cs typeface="+mn-lt"/>
              </a:rPr>
              <a:t>run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salm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poetry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art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history</a:t>
            </a:r>
            <a:r>
              <a:rPr lang="de-DE" sz="2000" dirty="0">
                <a:ea typeface="+mn-lt"/>
                <a:cs typeface="+mn-lt"/>
              </a:rPr>
              <a:t>, </a:t>
            </a:r>
            <a:r>
              <a:rPr lang="de-DE" sz="2000" dirty="0" err="1">
                <a:ea typeface="+mn-lt"/>
                <a:cs typeface="+mn-lt"/>
              </a:rPr>
              <a:t>recycling</a:t>
            </a:r>
          </a:p>
          <a:p>
            <a:pPr>
              <a:buFont typeface="Arial"/>
              <a:buChar char="•"/>
            </a:pPr>
            <a:r>
              <a:rPr lang="de-DE" sz="2000" dirty="0" err="1">
                <a:ea typeface="+mn-lt"/>
                <a:cs typeface="+mn-lt"/>
              </a:rPr>
              <a:t>Sustainable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learning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space</a:t>
            </a:r>
            <a:r>
              <a:rPr lang="de-DE" sz="2000" dirty="0">
                <a:ea typeface="+mn-lt"/>
                <a:cs typeface="+mn-lt"/>
              </a:rPr>
              <a:t> &amp; </a:t>
            </a:r>
            <a:r>
              <a:rPr lang="de-DE" sz="2000" dirty="0" err="1">
                <a:ea typeface="+mn-lt"/>
                <a:cs typeface="+mn-lt"/>
              </a:rPr>
              <a:t>e-book</a:t>
            </a:r>
            <a:endParaRPr lang="de-DE" dirty="0" err="1"/>
          </a:p>
          <a:p>
            <a:pPr>
              <a:buFont typeface="Arial"/>
              <a:buChar char="•"/>
            </a:pPr>
            <a:r>
              <a:rPr lang="de-DE" sz="2000" dirty="0">
                <a:ea typeface="+mn-lt"/>
                <a:cs typeface="+mn-lt"/>
              </a:rPr>
              <a:t>International </a:t>
            </a:r>
            <a:r>
              <a:rPr lang="de-DE" sz="2000" dirty="0" err="1">
                <a:ea typeface="+mn-lt"/>
                <a:cs typeface="+mn-lt"/>
              </a:rPr>
              <a:t>cooperation</a:t>
            </a:r>
            <a:r>
              <a:rPr lang="de-DE" sz="2000" dirty="0">
                <a:ea typeface="+mn-lt"/>
                <a:cs typeface="+mn-lt"/>
              </a:rPr>
              <a:t> &amp; </a:t>
            </a:r>
            <a:r>
              <a:rPr lang="de-DE" sz="2000" dirty="0" err="1">
                <a:ea typeface="+mn-lt"/>
                <a:cs typeface="+mn-lt"/>
              </a:rPr>
              <a:t>cultural</a:t>
            </a:r>
            <a:r>
              <a:rPr lang="de-DE" sz="2000" dirty="0">
                <a:ea typeface="+mn-lt"/>
                <a:cs typeface="+mn-lt"/>
              </a:rPr>
              <a:t> </a:t>
            </a:r>
            <a:r>
              <a:rPr lang="de-DE" sz="2000" dirty="0" err="1">
                <a:ea typeface="+mn-lt"/>
                <a:cs typeface="+mn-lt"/>
              </a:rPr>
              <a:t>exchange</a:t>
            </a:r>
            <a:endParaRPr lang="de-DE" dirty="0" err="1"/>
          </a:p>
          <a:p>
            <a:pPr>
              <a:buFont typeface="Arial"/>
              <a:buChar char="•"/>
            </a:pPr>
            <a:r>
              <a:rPr lang="de-DE" sz="2000" dirty="0">
                <a:ea typeface="+mn-lt"/>
                <a:cs typeface="+mn-lt"/>
              </a:rPr>
              <a:t>Outdoor </a:t>
            </a:r>
            <a:r>
              <a:rPr lang="de-DE" sz="2000" dirty="0" err="1">
                <a:ea typeface="+mn-lt"/>
                <a:cs typeface="+mn-lt"/>
              </a:rPr>
              <a:t>learning</a:t>
            </a:r>
            <a:endParaRPr lang="de-DE" dirty="0" err="1"/>
          </a:p>
          <a:p>
            <a:pPr>
              <a:buFont typeface="Arial"/>
              <a:buChar char="•"/>
            </a:pPr>
            <a:r>
              <a:rPr lang="de-DE" sz="2000" dirty="0" err="1">
                <a:ea typeface="Calibri"/>
                <a:cs typeface="Calibri"/>
              </a:rPr>
              <a:t>Ensuring</a:t>
            </a:r>
            <a:r>
              <a:rPr lang="de-DE" sz="2000" dirty="0">
                <a:ea typeface="Calibri"/>
                <a:cs typeface="Calibri"/>
              </a:rPr>
              <a:t> on </a:t>
            </a:r>
            <a:r>
              <a:rPr lang="de-DE" sz="2000" dirty="0" err="1">
                <a:ea typeface="Calibri"/>
                <a:cs typeface="Calibri"/>
              </a:rPr>
              <a:t>long</a:t>
            </a:r>
            <a:r>
              <a:rPr lang="de-DE" sz="2000" dirty="0">
                <a:ea typeface="Calibri"/>
                <a:cs typeface="Calibri"/>
              </a:rPr>
              <a:t>-term</a:t>
            </a:r>
          </a:p>
          <a:p>
            <a:pPr>
              <a:buFont typeface="Arial"/>
              <a:buChar char="•"/>
            </a:pPr>
            <a:r>
              <a:rPr lang="de-DE" sz="2000" dirty="0" err="1">
                <a:ea typeface="Calibri"/>
                <a:cs typeface="Calibri"/>
              </a:rPr>
              <a:t>Serve</a:t>
            </a:r>
            <a:r>
              <a:rPr lang="de-DE" sz="2000" dirty="0">
                <a:ea typeface="Calibri"/>
                <a:cs typeface="Calibri"/>
              </a:rPr>
              <a:t> </a:t>
            </a:r>
            <a:r>
              <a:rPr lang="de-DE" sz="2000" dirty="0" err="1">
                <a:ea typeface="Calibri"/>
                <a:cs typeface="Calibri"/>
              </a:rPr>
              <a:t>as</a:t>
            </a:r>
            <a:r>
              <a:rPr lang="de-DE" sz="2000" dirty="0">
                <a:ea typeface="Calibri"/>
                <a:cs typeface="Calibri"/>
              </a:rPr>
              <a:t> </a:t>
            </a:r>
            <a:r>
              <a:rPr lang="de-DE" sz="2000" dirty="0" err="1">
                <a:ea typeface="Calibri"/>
                <a:cs typeface="Calibri"/>
              </a:rPr>
              <a:t>model</a:t>
            </a:r>
            <a:r>
              <a:rPr lang="de-DE" sz="2000" dirty="0">
                <a:ea typeface="Calibri"/>
                <a:cs typeface="Calibri"/>
              </a:rPr>
              <a:t> </a:t>
            </a:r>
            <a:r>
              <a:rPr lang="de-DE" sz="2000" dirty="0" err="1">
                <a:ea typeface="Calibri"/>
                <a:cs typeface="Calibri"/>
              </a:rPr>
              <a:t>school</a:t>
            </a:r>
            <a:endParaRPr lang="de-DE" sz="2000" dirty="0">
              <a:ea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endParaRPr lang="de-DE" sz="2000" dirty="0">
              <a:ea typeface="Calibri"/>
              <a:cs typeface="Calibri"/>
            </a:endParaRPr>
          </a:p>
          <a:p>
            <a:pPr>
              <a:lnSpc>
                <a:spcPts val="2304"/>
              </a:lnSpc>
            </a:pPr>
            <a:endParaRPr lang="hu-HU" dirty="0"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05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06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7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07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78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08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09" name="TextBox 9"/>
          <p:cNvSpPr txBox="1"/>
          <p:nvPr/>
        </p:nvSpPr>
        <p:spPr>
          <a:xfrm>
            <a:off x="1082030" y="25757"/>
            <a:ext cx="8503947" cy="4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</a:pPr>
            <a:r>
              <a:rPr lang="en-US" sz="2495" b="1">
                <a:solidFill>
                  <a:srgbClr val="EEF2E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Mobilitások, témák, feladatok:</a:t>
            </a:r>
          </a:p>
        </p:txBody>
      </p:sp>
      <p:graphicFrame>
        <p:nvGraphicFramePr>
          <p:cNvPr id="4194304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572659"/>
              </p:ext>
            </p:extLst>
          </p:nvPr>
        </p:nvGraphicFramePr>
        <p:xfrm>
          <a:off x="707241" y="-63335"/>
          <a:ext cx="8643329" cy="7465969"/>
        </p:xfrm>
        <a:graphic>
          <a:graphicData uri="http://schemas.openxmlformats.org/drawingml/2006/table">
            <a:tbl>
              <a:tblPr/>
              <a:tblGrid>
                <a:gridCol w="218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056">
                <a:tc>
                  <a:txBody>
                    <a:bodyPr/>
                    <a:lstStyle/>
                    <a:p>
                      <a:pPr lvl="0" algn="l">
                        <a:lnSpc>
                          <a:spcPts val="2304"/>
                        </a:lnSpc>
                        <a:buNone/>
                      </a:pPr>
                      <a:r>
                        <a:rPr lang="en-US" sz="1900" b="1" i="0" u="none" strike="noStrike" noProof="0" dirty="0">
                          <a:solidFill>
                            <a:schemeClr val="tx1"/>
                          </a:solidFill>
                        </a:rPr>
                        <a:t>Mobility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0"/>
                        </a:lnSpc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Century Gothic Paneuropean Bold"/>
                          <a:cs typeface="Century Gothic Paneuropean Bold"/>
                        </a:rPr>
                        <a:t>Topic</a:t>
                      </a:r>
                      <a:endParaRPr lang="en-US" sz="2100" dirty="0" err="1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047"/>
                        </a:lnSpc>
                        <a:buNone/>
                      </a:pPr>
                      <a:r>
                        <a:rPr lang="en-US" sz="1700" b="1" i="0" u="none" strike="noStrike" noProof="0" dirty="0">
                          <a:solidFill>
                            <a:schemeClr val="tx1"/>
                          </a:solidFill>
                        </a:rPr>
                        <a:t>Participants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112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hu-HU" sz="2000" err="1">
                          <a:solidFill>
                            <a:srgbClr val="000000"/>
                          </a:solidFill>
                          <a:latin typeface="Century Gothic Paneuropean"/>
                          <a:cs typeface="Century Gothic Paneuropean"/>
                        </a:rPr>
                        <a:t>Italy</a:t>
                      </a:r>
                      <a:endParaRPr lang="en-US" sz="2000">
                        <a:solidFill>
                          <a:srgbClr val="000000"/>
                        </a:solidFill>
                        <a:latin typeface="Century Gothic Paneuropean"/>
                        <a:cs typeface="Century Gothic Paneuropean"/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Sustainability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  <a:sym typeface="Century Gothic Paneuropean"/>
                        </a:rPr>
                        <a:t>in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History</a:t>
                      </a:r>
                      <a:endParaRPr lang="hu-HU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dirty="0"/>
                    </a:p>
                    <a:p>
                      <a:pPr lvl="0" algn="l">
                        <a:lnSpc>
                          <a:spcPts val="2304"/>
                        </a:lnSpc>
                        <a:buNone/>
                      </a:pP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  <a:sym typeface="Century Gothic Paneuropean"/>
                        </a:rPr>
                        <a:t>(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Timeline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  <a:sym typeface="Century Gothic Paneuropean"/>
                        </a:rPr>
                        <a:t>,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measuring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the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footprint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presenting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the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results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  <a:sym typeface="Century Gothic Paneuropean"/>
                        </a:rPr>
                        <a:t>)</a:t>
                      </a:r>
                      <a:endParaRPr lang="hu-HU" sz="2000" b="0" i="0" u="none" strike="noStrike" noProof="0">
                        <a:sym typeface="Century Gothic Paneuropean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student</a:t>
                      </a:r>
                      <a:r>
                        <a:rPr lang="hu-HU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,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2 </a:t>
                      </a:r>
                      <a:r>
                        <a:rPr lang="hu-HU" sz="2000" dirty="0" err="1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teachers</a:t>
                      </a:r>
                      <a:endParaRPr lang="en-US" sz="2000" dirty="0"/>
                    </a:p>
                    <a:p>
                      <a:pPr algn="l">
                        <a:lnSpc>
                          <a:spcPts val="2304"/>
                        </a:lnSpc>
                      </a:pPr>
                      <a:endParaRPr lang="en-US" sz="20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019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cs typeface="Century Gothic Paneuropean"/>
                        </a:rPr>
                        <a:t>Slovakia</a:t>
                      </a:r>
                      <a:endParaRPr lang="hu-HU" sz="2000" dirty="0">
                        <a:solidFill>
                          <a:srgbClr val="000000"/>
                        </a:solidFill>
                        <a:latin typeface="Century Gothic Paneuropean"/>
                        <a:cs typeface="Century Gothic Paneuropean"/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Sustainable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sports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facilities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selective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waste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separation</a:t>
                      </a:r>
                      <a:endParaRPr lang="hu-HU" sz="2000" err="1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u-HU" sz="2000" dirty="0"/>
                    </a:p>
                    <a:p>
                      <a:pPr lvl="0" algn="l">
                        <a:lnSpc>
                          <a:spcPts val="2560"/>
                        </a:lnSpc>
                        <a:buNone/>
                      </a:pP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Presenting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the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sustainable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space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changes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in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the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school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– </a:t>
                      </a:r>
                      <a:r>
                        <a:rPr lang="hu-HU" sz="2000" b="0" i="0" u="none" strike="noStrike" baseline="0" noProof="0" err="1">
                          <a:solidFill>
                            <a:srgbClr val="000000"/>
                          </a:solidFill>
                        </a:rPr>
                        <a:t>sustainability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hu-HU" sz="2000">
                        <a:sym typeface="Century Gothic Paneuropean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ts val="230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student</a:t>
                      </a:r>
                      <a:r>
                        <a:rPr lang="hu-HU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teacher</a:t>
                      </a:r>
                      <a:r>
                        <a:rPr lang="hu-HU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 Paneuropean"/>
                        <a:cs typeface="Century Gothic Paneuropean"/>
                      </a:endParaRPr>
                    </a:p>
                    <a:p>
                      <a:pPr algn="l">
                        <a:lnSpc>
                          <a:spcPts val="2304"/>
                        </a:lnSpc>
                      </a:pPr>
                      <a:endParaRPr lang="en-US" sz="20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815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hu-HU" sz="2000" dirty="0">
                          <a:solidFill>
                            <a:srgbClr val="000000"/>
                          </a:solidFill>
                          <a:latin typeface="Century Gothic Paneuropean"/>
                          <a:cs typeface="Century Gothic Paneuropean"/>
                        </a:rPr>
                        <a:t>Hungary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649"/>
                        </a:lnSpc>
                        <a:buNone/>
                      </a:pP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Renewable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energies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smart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home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hu-HU" sz="2000" b="0" i="0" u="none" strike="noStrike" noProof="0" err="1">
                          <a:solidFill>
                            <a:srgbClr val="000000"/>
                          </a:solidFill>
                        </a:rPr>
                        <a:t>smart</a:t>
                      </a:r>
                      <a:r>
                        <a:rPr lang="hu-HU" sz="2000" b="0" i="0" u="none" strike="noStrike" noProof="0" dirty="0">
                          <a:solidFill>
                            <a:srgbClr val="000000"/>
                          </a:solidFill>
                        </a:rPr>
                        <a:t> building</a:t>
                      </a:r>
                      <a:endParaRPr lang="hu-HU" sz="20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ts val="230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student</a:t>
                      </a:r>
                      <a:r>
                        <a:rPr lang="hu-HU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,</a:t>
                      </a:r>
                      <a:r>
                        <a:rPr lang="hu-HU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teacher</a:t>
                      </a:r>
                      <a:r>
                        <a:rPr lang="hu-HU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</a:t>
                      </a:r>
                      <a:endParaRPr lang="hu-HU" sz="2000" dirty="0">
                        <a:solidFill>
                          <a:srgbClr val="000000"/>
                        </a:solidFill>
                        <a:latin typeface="Century Gothic Paneuropean"/>
                        <a:cs typeface="Century Gothic Paneuropean"/>
                      </a:endParaRPr>
                    </a:p>
                    <a:p>
                      <a:pPr algn="l">
                        <a:lnSpc>
                          <a:spcPts val="2304"/>
                        </a:lnSpc>
                      </a:pPr>
                      <a:endParaRPr lang="en-US" sz="20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287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cs typeface="Century Gothic Paneuropean"/>
                        </a:rPr>
                        <a:t>Greece</a:t>
                      </a:r>
                      <a:endParaRPr lang="hu-HU" sz="2000" dirty="0">
                        <a:solidFill>
                          <a:srgbClr val="000000"/>
                        </a:solidFill>
                        <a:latin typeface="Century Gothic Paneuropean"/>
                        <a:cs typeface="Century Gothic Paneuropean"/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791"/>
                        </a:lnSpc>
                        <a:buNone/>
                      </a:pPr>
                      <a:r>
                        <a:rPr lang="hu-HU" sz="2000" b="0" i="0" u="none" strike="noStrike" baseline="0" noProof="0" dirty="0" err="1">
                          <a:solidFill>
                            <a:srgbClr val="000000"/>
                          </a:solidFill>
                        </a:rPr>
                        <a:t>Sustainable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hu-HU" sz="2000" b="0" i="0" u="none" strike="noStrike" baseline="0" noProof="0" dirty="0" err="1">
                          <a:solidFill>
                            <a:srgbClr val="000000"/>
                          </a:solidFill>
                        </a:rPr>
                        <a:t>agriculture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hu-HU" sz="2000" b="0" i="0" u="none" strike="noStrike" baseline="0" noProof="0" dirty="0" err="1">
                          <a:solidFill>
                            <a:srgbClr val="000000"/>
                          </a:solidFill>
                        </a:rPr>
                        <a:t>ecosystem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hu-HU" sz="2000" b="0" i="0" u="none" strike="noStrike" baseline="0" noProof="0" dirty="0" err="1">
                          <a:solidFill>
                            <a:srgbClr val="000000"/>
                          </a:solidFill>
                        </a:rPr>
                        <a:t>permaculture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hu-HU" sz="2000" b="0" i="0" u="none" strike="noStrike" baseline="0" noProof="0" dirty="0" err="1">
                          <a:solidFill>
                            <a:srgbClr val="000000"/>
                          </a:solidFill>
                        </a:rPr>
                        <a:t>biodiversity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hu-HU" sz="2000" b="0" i="0" u="none" strike="noStrike" baseline="0" noProof="0" dirty="0" err="1">
                          <a:solidFill>
                            <a:srgbClr val="000000"/>
                          </a:solidFill>
                        </a:rPr>
                        <a:t>herbs</a:t>
                      </a:r>
                      <a:r>
                        <a:rPr lang="hu-HU" sz="2000" b="0" i="0" u="none" strike="noStrike" baseline="0" noProof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hu-HU" sz="20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student</a:t>
                      </a:r>
                      <a:r>
                        <a:rPr lang="hu-HU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,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 </a:t>
                      </a:r>
                      <a:r>
                        <a:rPr lang="hu-HU" sz="2000" dirty="0" err="1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teachers</a:t>
                      </a:r>
                      <a:endParaRPr lang="en-US" sz="20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2112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Straßburg</a:t>
                      </a:r>
                      <a:endParaRPr lang="en-US" sz="2000" dirty="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56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</a:rPr>
                        <a:t>Final products of the project  </a:t>
                      </a:r>
                      <a:endParaRPr lang="hu-HU" sz="2000" dirty="0"/>
                    </a:p>
                    <a:p>
                      <a:pPr lvl="0" algn="l">
                        <a:lnSpc>
                          <a:spcPts val="256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</a:rPr>
                        <a:t>(classroom and handbook)</a:t>
                      </a:r>
                      <a:endParaRPr lang="hu-HU" sz="20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5 </a:t>
                      </a:r>
                      <a:r>
                        <a:rPr lang="hu-HU" sz="2000" dirty="0" err="1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students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,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3  </a:t>
                      </a:r>
                      <a:r>
                        <a:rPr lang="hu-HU" sz="2000" dirty="0" err="1" smtClean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</a:rPr>
                        <a:t>teachers</a:t>
                      </a:r>
                      <a:endParaRPr lang="en-US" sz="20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90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91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0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92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71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93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694" name="TextBox 9"/>
          <p:cNvSpPr txBox="1"/>
          <p:nvPr/>
        </p:nvSpPr>
        <p:spPr>
          <a:xfrm>
            <a:off x="1129063" y="1390148"/>
            <a:ext cx="8195462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>
              <a:buFont typeface="Arial"/>
              <a:buChar char="•"/>
            </a:pPr>
            <a:r>
              <a:rPr lang="hu-HU" sz="2200" b="1" err="1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Working</a:t>
            </a:r>
            <a:r>
              <a:rPr lang="hu-HU" sz="2200" b="1" dirty="0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 </a:t>
            </a:r>
            <a:r>
              <a:rPr lang="hu-HU" sz="2200" b="1" err="1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language</a:t>
            </a:r>
            <a:r>
              <a:rPr lang="hu-HU" sz="2200" dirty="0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: </a:t>
            </a:r>
            <a:r>
              <a:rPr lang="hu-HU" sz="2200" err="1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German</a:t>
            </a:r>
            <a:endParaRPr lang="en-US" sz="2200">
              <a:solidFill>
                <a:srgbClr val="000000"/>
              </a:solidFill>
              <a:latin typeface="Calibri (MS)"/>
              <a:ea typeface="Calibri (MS)"/>
              <a:cs typeface="Calibri (MS)"/>
            </a:endParaRPr>
          </a:p>
          <a:p>
            <a:pPr lvl="1">
              <a:buFont typeface="Arial"/>
              <a:buChar char="•"/>
            </a:pPr>
            <a:r>
              <a:rPr lang="hu-HU" sz="2200" b="1" err="1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Age</a:t>
            </a:r>
            <a:r>
              <a:rPr lang="hu-HU" sz="2200" b="1" dirty="0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 of </a:t>
            </a:r>
            <a:r>
              <a:rPr lang="hu-HU" sz="2200" b="1" err="1">
                <a:solidFill>
                  <a:srgbClr val="000000"/>
                </a:solidFill>
                <a:ea typeface="+mn-lt"/>
                <a:cs typeface="+mn-lt"/>
                <a:sym typeface="Calibri (MS)"/>
              </a:rPr>
              <a:t>students</a:t>
            </a:r>
            <a:r>
              <a:rPr lang="hu-HU" sz="2200" dirty="0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: </a:t>
            </a:r>
            <a:r>
              <a:rPr lang="hu-HU" sz="2200" dirty="0">
                <a:solidFill>
                  <a:srgbClr val="000000"/>
                </a:solidFill>
                <a:ea typeface="+mn-lt"/>
                <a:cs typeface="+mn-lt"/>
                <a:sym typeface="Calibri (MS)"/>
              </a:rPr>
              <a:t>14-19 </a:t>
            </a:r>
            <a:r>
              <a:rPr lang="hu-HU" sz="2200" err="1">
                <a:solidFill>
                  <a:srgbClr val="000000"/>
                </a:solidFill>
                <a:ea typeface="+mn-lt"/>
                <a:cs typeface="+mn-lt"/>
                <a:sym typeface="Calibri (MS)"/>
              </a:rPr>
              <a:t>years</a:t>
            </a:r>
            <a:endParaRPr lang="hu-HU" sz="2200">
              <a:ea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hu-HU" sz="2200" b="1" err="1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Participation</a:t>
            </a:r>
            <a:r>
              <a:rPr lang="hu-HU" sz="2200" b="1" dirty="0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 </a:t>
            </a:r>
            <a:r>
              <a:rPr lang="hu-HU" sz="2200" b="1" err="1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requirements</a:t>
            </a:r>
            <a:r>
              <a:rPr lang="hu-HU" sz="2200" dirty="0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: </a:t>
            </a:r>
            <a:r>
              <a:rPr lang="hu-HU" sz="2200" err="1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Openness</a:t>
            </a:r>
            <a:r>
              <a:rPr lang="hu-HU" sz="2200" dirty="0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, </a:t>
            </a:r>
            <a:r>
              <a:rPr lang="hu-HU" sz="2200" err="1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teamwork</a:t>
            </a:r>
            <a:endParaRPr lang="en-US" sz="220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hu-HU" sz="2200" b="1" err="1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Selection</a:t>
            </a:r>
            <a:r>
              <a:rPr lang="hu-HU" sz="2200" b="1" dirty="0">
                <a:ea typeface="+mn-lt"/>
                <a:cs typeface="+mn-lt"/>
              </a:rPr>
              <a:t> </a:t>
            </a:r>
            <a:r>
              <a:rPr lang="hu-HU" sz="2200" b="1" err="1">
                <a:ea typeface="+mn-lt"/>
                <a:cs typeface="+mn-lt"/>
              </a:rPr>
              <a:t>criteria</a:t>
            </a:r>
            <a:r>
              <a:rPr lang="hu-HU" sz="2200" dirty="0">
                <a:solidFill>
                  <a:srgbClr val="000000"/>
                </a:solidFill>
                <a:ea typeface="+mn-lt"/>
                <a:cs typeface="+mn-lt"/>
                <a:sym typeface="Calibri (MS) Bold"/>
              </a:rPr>
              <a:t>:</a:t>
            </a:r>
            <a:r>
              <a:rPr lang="hu-HU" sz="2200" dirty="0">
                <a:ea typeface="+mn-lt"/>
                <a:cs typeface="+mn-lt"/>
              </a:rPr>
              <a:t> </a:t>
            </a:r>
            <a:r>
              <a:rPr lang="hu-HU" sz="2200" err="1">
                <a:ea typeface="+mn-lt"/>
                <a:cs typeface="+mn-lt"/>
              </a:rPr>
              <a:t>Socially</a:t>
            </a:r>
            <a:r>
              <a:rPr lang="hu-HU" sz="2200" dirty="0">
                <a:ea typeface="+mn-lt"/>
                <a:cs typeface="+mn-lt"/>
              </a:rPr>
              <a:t> </a:t>
            </a:r>
            <a:r>
              <a:rPr lang="hu-HU" sz="2200" err="1">
                <a:ea typeface="+mn-lt"/>
                <a:cs typeface="+mn-lt"/>
              </a:rPr>
              <a:t>disadvantaged</a:t>
            </a:r>
            <a:r>
              <a:rPr lang="hu-HU" sz="2200" dirty="0">
                <a:ea typeface="+mn-lt"/>
                <a:cs typeface="+mn-lt"/>
              </a:rPr>
              <a:t> </a:t>
            </a:r>
            <a:r>
              <a:rPr lang="hu-HU" sz="2200" err="1">
                <a:ea typeface="+mn-lt"/>
                <a:cs typeface="+mn-lt"/>
              </a:rPr>
              <a:t>background</a:t>
            </a:r>
            <a:r>
              <a:rPr lang="hu-HU" sz="2200" dirty="0">
                <a:ea typeface="+mn-lt"/>
                <a:cs typeface="+mn-lt"/>
              </a:rPr>
              <a:t>, ICT </a:t>
            </a:r>
            <a:r>
              <a:rPr lang="hu-HU" sz="2200" err="1">
                <a:ea typeface="+mn-lt"/>
                <a:cs typeface="+mn-lt"/>
              </a:rPr>
              <a:t>skills</a:t>
            </a:r>
            <a:r>
              <a:rPr lang="hu-HU" sz="2200" dirty="0">
                <a:ea typeface="+mn-lt"/>
                <a:cs typeface="+mn-lt"/>
              </a:rPr>
              <a:t>, </a:t>
            </a:r>
            <a:r>
              <a:rPr lang="hu-HU" sz="2200" err="1">
                <a:ea typeface="+mn-lt"/>
                <a:cs typeface="+mn-lt"/>
              </a:rPr>
              <a:t>activity</a:t>
            </a:r>
            <a:r>
              <a:rPr lang="hu-HU" sz="2200" dirty="0">
                <a:ea typeface="+mn-lt"/>
                <a:cs typeface="+mn-lt"/>
              </a:rPr>
              <a:t> in local </a:t>
            </a:r>
            <a:r>
              <a:rPr lang="hu-HU" sz="2200" err="1">
                <a:ea typeface="+mn-lt"/>
                <a:cs typeface="+mn-lt"/>
              </a:rPr>
              <a:t>school</a:t>
            </a:r>
            <a:r>
              <a:rPr lang="hu-HU" sz="2200" dirty="0">
                <a:ea typeface="+mn-lt"/>
                <a:cs typeface="+mn-lt"/>
              </a:rPr>
              <a:t> and </a:t>
            </a:r>
            <a:r>
              <a:rPr lang="hu-HU" sz="2200" err="1">
                <a:ea typeface="+mn-lt"/>
                <a:cs typeface="+mn-lt"/>
              </a:rPr>
              <a:t>community</a:t>
            </a:r>
            <a:r>
              <a:rPr lang="hu-HU" sz="2200" dirty="0">
                <a:ea typeface="+mn-lt"/>
                <a:cs typeface="+mn-lt"/>
              </a:rPr>
              <a:t> </a:t>
            </a:r>
            <a:r>
              <a:rPr lang="hu-HU" sz="2200" err="1">
                <a:ea typeface="+mn-lt"/>
                <a:cs typeface="+mn-lt"/>
              </a:rPr>
              <a:t>events</a:t>
            </a:r>
            <a:endParaRPr lang="en-US" sz="2200">
              <a:ea typeface="Calibri"/>
              <a:cs typeface="Calibri"/>
            </a:endParaRPr>
          </a:p>
        </p:txBody>
      </p:sp>
      <p:sp>
        <p:nvSpPr>
          <p:cNvPr id="1048695" name="TextBox 10"/>
          <p:cNvSpPr txBox="1"/>
          <p:nvPr/>
        </p:nvSpPr>
        <p:spPr>
          <a:xfrm>
            <a:off x="820579" y="323745"/>
            <a:ext cx="8503947" cy="65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hu-HU" sz="4250" dirty="0">
                <a:solidFill>
                  <a:srgbClr val="7B724F"/>
                </a:solidFill>
                <a:ea typeface="+mn-lt"/>
                <a:cs typeface="+mn-lt"/>
              </a:rPr>
              <a:t>General </a:t>
            </a:r>
            <a:r>
              <a:rPr lang="hu-HU" sz="4250" dirty="0" err="1">
                <a:solidFill>
                  <a:srgbClr val="7B724F"/>
                </a:solidFill>
                <a:ea typeface="+mn-lt"/>
                <a:cs typeface="+mn-lt"/>
              </a:rPr>
              <a:t>information</a:t>
            </a:r>
            <a:endParaRPr lang="hu-HU" dirty="0" err="1"/>
          </a:p>
        </p:txBody>
      </p:sp>
      <p:grpSp>
        <p:nvGrpSpPr>
          <p:cNvPr id="72" name="Group 11"/>
          <p:cNvGrpSpPr>
            <a:grpSpLocks noChangeAspect="1"/>
          </p:cNvGrpSpPr>
          <p:nvPr/>
        </p:nvGrpSpPr>
        <p:grpSpPr>
          <a:xfrm>
            <a:off x="1566571" y="4549715"/>
            <a:ext cx="7189069" cy="1485134"/>
            <a:chOff x="0" y="0"/>
            <a:chExt cx="9585425" cy="1980178"/>
          </a:xfrm>
        </p:grpSpPr>
        <p:sp>
          <p:nvSpPr>
            <p:cNvPr id="1048696" name="Freeform 12"/>
            <p:cNvSpPr/>
            <p:nvPr/>
          </p:nvSpPr>
          <p:spPr>
            <a:xfrm>
              <a:off x="0" y="0"/>
              <a:ext cx="9585452" cy="1980184"/>
            </a:xfrm>
            <a:custGeom>
              <a:avLst/>
              <a:gdLst/>
              <a:ahLst/>
              <a:cxnLst/>
              <a:rect l="l" t="t" r="r" b="b"/>
              <a:pathLst>
                <a:path w="9585452" h="1980184">
                  <a:moveTo>
                    <a:pt x="0" y="0"/>
                  </a:moveTo>
                  <a:lnTo>
                    <a:pt x="9585452" y="0"/>
                  </a:lnTo>
                  <a:lnTo>
                    <a:pt x="9585452" y="1980184"/>
                  </a:lnTo>
                  <a:lnTo>
                    <a:pt x="0" y="1980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" r="-11"/>
              </a:stretch>
            </a:blipFill>
          </p:spPr>
        </p:sp>
      </p:grpSp>
      <p:sp>
        <p:nvSpPr>
          <p:cNvPr id="1048697" name="TextBox 13"/>
          <p:cNvSpPr txBox="1"/>
          <p:nvPr/>
        </p:nvSpPr>
        <p:spPr>
          <a:xfrm>
            <a:off x="1658011" y="6080569"/>
            <a:ext cx="7351819" cy="68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493">
                <a:solidFill>
                  <a:srgbClr val="EEF2E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projekt az Európai Bizottság támogatásával valósult meg. Ez a prezentáció a szerzők kizárólagos véleményét képviseli, és sem a Bizottság, sem a nemzeti iroda nem vállal felelősséget a prezentációban foglalt információk bármilyen felhasználásáért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Freeform 2"/>
          <p:cNvSpPr/>
          <p:nvPr/>
        </p:nvSpPr>
        <p:spPr>
          <a:xfrm>
            <a:off x="0" y="-9649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33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34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35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48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36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grpSp>
        <p:nvGrpSpPr>
          <p:cNvPr id="49" name="Group 9"/>
          <p:cNvGrpSpPr/>
          <p:nvPr/>
        </p:nvGrpSpPr>
        <p:grpSpPr>
          <a:xfrm>
            <a:off x="5716361" y="3845273"/>
            <a:ext cx="2822552" cy="1852300"/>
            <a:chOff x="0" y="0"/>
            <a:chExt cx="812800" cy="533400"/>
          </a:xfrm>
        </p:grpSpPr>
        <p:sp>
          <p:nvSpPr>
            <p:cNvPr id="1048637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38" name="TextBox 11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grpSp>
        <p:nvGrpSpPr>
          <p:cNvPr id="50" name="Group 12"/>
          <p:cNvGrpSpPr/>
          <p:nvPr/>
        </p:nvGrpSpPr>
        <p:grpSpPr>
          <a:xfrm>
            <a:off x="6731238" y="1497282"/>
            <a:ext cx="2822552" cy="1751979"/>
            <a:chOff x="0" y="0"/>
            <a:chExt cx="812800" cy="504511"/>
          </a:xfrm>
        </p:grpSpPr>
        <p:sp>
          <p:nvSpPr>
            <p:cNvPr id="1048639" name="Freeform 13"/>
            <p:cNvSpPr/>
            <p:nvPr/>
          </p:nvSpPr>
          <p:spPr>
            <a:xfrm>
              <a:off x="0" y="0"/>
              <a:ext cx="812800" cy="504546"/>
            </a:xfrm>
            <a:custGeom>
              <a:avLst/>
              <a:gdLst/>
              <a:ahLst/>
              <a:cxnLst/>
              <a:rect l="l" t="t" r="r" b="b"/>
              <a:pathLst>
                <a:path w="812800" h="504546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426"/>
                    <a:pt x="603543" y="36476"/>
                    <a:pt x="623736" y="82373"/>
                  </a:cubicBezTo>
                  <a:cubicBezTo>
                    <a:pt x="742003" y="76252"/>
                    <a:pt x="827989" y="163038"/>
                    <a:pt x="775586" y="248213"/>
                  </a:cubicBezTo>
                  <a:cubicBezTo>
                    <a:pt x="793012" y="266112"/>
                    <a:pt x="807550" y="286132"/>
                    <a:pt x="812800" y="313004"/>
                  </a:cubicBezTo>
                  <a:cubicBezTo>
                    <a:pt x="812800" y="320701"/>
                    <a:pt x="812800" y="328380"/>
                    <a:pt x="812800" y="336077"/>
                  </a:cubicBezTo>
                  <a:cubicBezTo>
                    <a:pt x="797154" y="404467"/>
                    <a:pt x="729827" y="450680"/>
                    <a:pt x="619295" y="438239"/>
                  </a:cubicBezTo>
                  <a:cubicBezTo>
                    <a:pt x="590856" y="473354"/>
                    <a:pt x="540252" y="508749"/>
                    <a:pt x="461507" y="504140"/>
                  </a:cubicBezTo>
                  <a:cubicBezTo>
                    <a:pt x="420804" y="501835"/>
                    <a:pt x="392488" y="488482"/>
                    <a:pt x="367697" y="472260"/>
                  </a:cubicBezTo>
                  <a:cubicBezTo>
                    <a:pt x="341584" y="485745"/>
                    <a:pt x="313304" y="496327"/>
                    <a:pt x="272443" y="496444"/>
                  </a:cubicBezTo>
                  <a:cubicBezTo>
                    <a:pt x="177910" y="496643"/>
                    <a:pt x="114672" y="444692"/>
                    <a:pt x="113139" y="373432"/>
                  </a:cubicBezTo>
                  <a:cubicBezTo>
                    <a:pt x="52367" y="356761"/>
                    <a:pt x="11206" y="325644"/>
                    <a:pt x="0" y="272398"/>
                  </a:cubicBezTo>
                  <a:cubicBezTo>
                    <a:pt x="0" y="264701"/>
                    <a:pt x="0" y="256988"/>
                    <a:pt x="0" y="249325"/>
                  </a:cubicBezTo>
                  <a:cubicBezTo>
                    <a:pt x="12369" y="196561"/>
                    <a:pt x="51292" y="163418"/>
                    <a:pt x="116099" y="149369"/>
                  </a:cubicBezTo>
                  <a:cubicBezTo>
                    <a:pt x="112205" y="60362"/>
                    <a:pt x="241837" y="4744"/>
                    <a:pt x="348333" y="43957"/>
                  </a:cubicBezTo>
                  <a:cubicBezTo>
                    <a:pt x="373689" y="24566"/>
                    <a:pt x="409562" y="3417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40" name="TextBox 14"/>
            <p:cNvSpPr txBox="1"/>
            <p:nvPr/>
          </p:nvSpPr>
          <p:spPr>
            <a:xfrm>
              <a:off x="38100" y="84085"/>
              <a:ext cx="736600" cy="348353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grpSp>
        <p:nvGrpSpPr>
          <p:cNvPr id="51" name="Group 15"/>
          <p:cNvGrpSpPr/>
          <p:nvPr/>
        </p:nvGrpSpPr>
        <p:grpSpPr>
          <a:xfrm>
            <a:off x="1580526" y="3854922"/>
            <a:ext cx="2822552" cy="1852300"/>
            <a:chOff x="0" y="0"/>
            <a:chExt cx="812800" cy="533400"/>
          </a:xfrm>
        </p:grpSpPr>
        <p:sp>
          <p:nvSpPr>
            <p:cNvPr id="1048641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42" name="TextBox 17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43" name="TextBox 18"/>
          <p:cNvSpPr txBox="1"/>
          <p:nvPr/>
        </p:nvSpPr>
        <p:spPr>
          <a:xfrm>
            <a:off x="1440606" y="750141"/>
            <a:ext cx="7571314" cy="568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hu-HU" sz="3800" err="1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</a:rPr>
              <a:t>Impact</a:t>
            </a:r>
            <a:r>
              <a:rPr lang="hu-HU" sz="3800" dirty="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</a:rPr>
              <a:t> &amp; </a:t>
            </a:r>
            <a:r>
              <a:rPr lang="hu-HU" sz="3800" err="1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</a:rPr>
              <a:t>results</a:t>
            </a:r>
            <a:endParaRPr lang="hu-HU"/>
          </a:p>
        </p:txBody>
      </p:sp>
      <p:grpSp>
        <p:nvGrpSpPr>
          <p:cNvPr id="52" name="Group 19"/>
          <p:cNvGrpSpPr/>
          <p:nvPr/>
        </p:nvGrpSpPr>
        <p:grpSpPr>
          <a:xfrm>
            <a:off x="465880" y="1400799"/>
            <a:ext cx="2822552" cy="1852300"/>
            <a:chOff x="0" y="0"/>
            <a:chExt cx="3763402" cy="2469733"/>
          </a:xfrm>
        </p:grpSpPr>
        <p:grpSp>
          <p:nvGrpSpPr>
            <p:cNvPr id="53" name="Group 20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44" name="Freeform 21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45" name="TextBox 22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46" name="TextBox 23"/>
            <p:cNvSpPr txBox="1"/>
            <p:nvPr/>
          </p:nvSpPr>
          <p:spPr>
            <a:xfrm>
              <a:off x="336128" y="567709"/>
              <a:ext cx="3171205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 big international team</a:t>
              </a:r>
              <a:endParaRPr lang="en-US" sz="240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</a:endParaRPr>
            </a:p>
          </p:txBody>
        </p:sp>
      </p:grpSp>
      <p:grpSp>
        <p:nvGrpSpPr>
          <p:cNvPr id="54" name="Group 24"/>
          <p:cNvGrpSpPr/>
          <p:nvPr/>
        </p:nvGrpSpPr>
        <p:grpSpPr>
          <a:xfrm>
            <a:off x="3555132" y="1400799"/>
            <a:ext cx="2825267" cy="1852300"/>
            <a:chOff x="0" y="0"/>
            <a:chExt cx="3767022" cy="2469733"/>
          </a:xfrm>
        </p:grpSpPr>
        <p:grpSp>
          <p:nvGrpSpPr>
            <p:cNvPr id="55" name="Group 25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47" name="Freeform 26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48" name="TextBox 27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49" name="TextBox 28"/>
            <p:cNvSpPr txBox="1"/>
            <p:nvPr/>
          </p:nvSpPr>
          <p:spPr>
            <a:xfrm>
              <a:off x="151100" y="620991"/>
              <a:ext cx="3615922" cy="6565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EF2E2"/>
                  </a:solidFill>
                  <a:ea typeface="+mn-lt"/>
                  <a:cs typeface="+mn-lt"/>
                  <a:sym typeface="Open Sans Bold"/>
                </a:rPr>
                <a:t>Cooperation</a:t>
              </a:r>
              <a:endParaRPr lang="hu-HU" sz="3200" dirty="0"/>
            </a:p>
          </p:txBody>
        </p:sp>
      </p:grpSp>
      <p:sp>
        <p:nvSpPr>
          <p:cNvPr id="1048650" name="TextBox 29"/>
          <p:cNvSpPr txBox="1"/>
          <p:nvPr/>
        </p:nvSpPr>
        <p:spPr>
          <a:xfrm>
            <a:off x="7258132" y="1721305"/>
            <a:ext cx="208235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  <a:t>Hundreds  of</a:t>
            </a:r>
            <a:b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</a:br>
            <a: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  <a:t>photos and </a:t>
            </a:r>
          </a:p>
          <a:p>
            <a:pPr algn="ctr"/>
            <a: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  <a:t>videos</a:t>
            </a:r>
          </a:p>
        </p:txBody>
      </p:sp>
      <p:sp>
        <p:nvSpPr>
          <p:cNvPr id="1048651" name="TextBox 30"/>
          <p:cNvSpPr txBox="1"/>
          <p:nvPr/>
        </p:nvSpPr>
        <p:spPr>
          <a:xfrm>
            <a:off x="1977139" y="4412113"/>
            <a:ext cx="2017102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EEF2E2"/>
                </a:solidFill>
                <a:ea typeface="+mn-lt"/>
                <a:cs typeface="+mn-lt"/>
                <a:sym typeface="Open Sans Bold"/>
              </a:rPr>
              <a:t>Friendships</a:t>
            </a:r>
            <a:endParaRPr lang="hu-HU" dirty="0"/>
          </a:p>
        </p:txBody>
      </p:sp>
      <p:sp>
        <p:nvSpPr>
          <p:cNvPr id="1048652" name="TextBox 31"/>
          <p:cNvSpPr txBox="1"/>
          <p:nvPr/>
        </p:nvSpPr>
        <p:spPr>
          <a:xfrm>
            <a:off x="6221419" y="4352468"/>
            <a:ext cx="2081563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EEF2E2"/>
                </a:solidFill>
                <a:ea typeface="+mn-lt"/>
                <a:cs typeface="+mn-lt"/>
              </a:rPr>
              <a:t>4 countries</a:t>
            </a:r>
          </a:p>
          <a:p>
            <a:pPr algn="ctr"/>
            <a:r>
              <a:rPr lang="en-US" sz="2400" b="1">
                <a:solidFill>
                  <a:srgbClr val="EEF2E2"/>
                </a:solidFill>
                <a:ea typeface="Calibri"/>
                <a:cs typeface="Calibri"/>
              </a:rPr>
              <a:t>-</a:t>
            </a:r>
          </a:p>
          <a:p>
            <a:pPr algn="ctr"/>
            <a: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  <a:t>All connected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  <p:bldP spid="1048651" grpId="0"/>
      <p:bldP spid="10486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585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586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6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587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27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588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589" name="TextBox 9"/>
          <p:cNvSpPr txBox="1"/>
          <p:nvPr/>
        </p:nvSpPr>
        <p:spPr>
          <a:xfrm>
            <a:off x="1452122" y="712223"/>
            <a:ext cx="7290156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</a:pPr>
            <a:r>
              <a:rPr lang="en-US" sz="4000" dirty="0">
                <a:solidFill>
                  <a:srgbClr val="262626"/>
                </a:solidFill>
                <a:ea typeface="Calibri"/>
                <a:cs typeface="Calibri"/>
              </a:rPr>
              <a:t>Sustainability &amp; Skills</a:t>
            </a:r>
          </a:p>
        </p:txBody>
      </p:sp>
      <p:grpSp>
        <p:nvGrpSpPr>
          <p:cNvPr id="28" name="Group 10"/>
          <p:cNvGrpSpPr/>
          <p:nvPr/>
        </p:nvGrpSpPr>
        <p:grpSpPr>
          <a:xfrm>
            <a:off x="465880" y="1400799"/>
            <a:ext cx="2822552" cy="1852300"/>
            <a:chOff x="0" y="0"/>
            <a:chExt cx="812800" cy="533400"/>
          </a:xfrm>
        </p:grpSpPr>
        <p:sp>
          <p:nvSpPr>
            <p:cNvPr id="1048590" name="Freeform 1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591" name="TextBox 12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592" name="TextBox 13"/>
          <p:cNvSpPr txBox="1"/>
          <p:nvPr/>
        </p:nvSpPr>
        <p:spPr>
          <a:xfrm>
            <a:off x="766427" y="1726259"/>
            <a:ext cx="2221458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EEF2E2"/>
                </a:solidFill>
                <a:ea typeface="+mn-lt"/>
                <a:cs typeface="+mn-lt"/>
              </a:rPr>
              <a:t>Planting,</a:t>
            </a:r>
            <a:br>
              <a:rPr lang="en-US" sz="2400" b="1" dirty="0">
                <a:solidFill>
                  <a:srgbClr val="EEF2E2"/>
                </a:solidFill>
                <a:ea typeface="+mn-lt"/>
                <a:cs typeface="+mn-lt"/>
              </a:rPr>
            </a:br>
            <a: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  <a:t>collecting waste</a:t>
            </a:r>
            <a:endParaRPr lang="hu-HU" dirty="0"/>
          </a:p>
        </p:txBody>
      </p:sp>
      <p:grpSp>
        <p:nvGrpSpPr>
          <p:cNvPr id="29" name="Group 14"/>
          <p:cNvGrpSpPr/>
          <p:nvPr/>
        </p:nvGrpSpPr>
        <p:grpSpPr>
          <a:xfrm>
            <a:off x="3555132" y="1400799"/>
            <a:ext cx="2822552" cy="1852300"/>
            <a:chOff x="0" y="0"/>
            <a:chExt cx="812800" cy="533400"/>
          </a:xfrm>
        </p:grpSpPr>
        <p:sp>
          <p:nvSpPr>
            <p:cNvPr id="1048593" name="Freeform 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594" name="TextBox 16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595" name="TextBox 17"/>
          <p:cNvSpPr txBox="1"/>
          <p:nvPr/>
        </p:nvSpPr>
        <p:spPr>
          <a:xfrm>
            <a:off x="4101712" y="1728868"/>
            <a:ext cx="195442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  <a:t>Insect hotels,</a:t>
            </a:r>
            <a:b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</a:br>
            <a: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  <a:t>sustainable</a:t>
            </a:r>
            <a:b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</a:br>
            <a:r>
              <a:rPr lang="en-US" sz="2400" b="1" dirty="0">
                <a:solidFill>
                  <a:srgbClr val="EEF2E2"/>
                </a:solidFill>
                <a:ea typeface="Calibri"/>
                <a:cs typeface="Calibri"/>
              </a:rPr>
              <a:t>classroom</a:t>
            </a:r>
          </a:p>
        </p:txBody>
      </p:sp>
      <p:grpSp>
        <p:nvGrpSpPr>
          <p:cNvPr id="30" name="Group 18"/>
          <p:cNvGrpSpPr/>
          <p:nvPr/>
        </p:nvGrpSpPr>
        <p:grpSpPr>
          <a:xfrm>
            <a:off x="6750535" y="1400799"/>
            <a:ext cx="2822552" cy="1751979"/>
            <a:chOff x="0" y="0"/>
            <a:chExt cx="812800" cy="504511"/>
          </a:xfrm>
        </p:grpSpPr>
        <p:sp>
          <p:nvSpPr>
            <p:cNvPr id="1048596" name="Freeform 19"/>
            <p:cNvSpPr/>
            <p:nvPr/>
          </p:nvSpPr>
          <p:spPr>
            <a:xfrm>
              <a:off x="0" y="0"/>
              <a:ext cx="812800" cy="504546"/>
            </a:xfrm>
            <a:custGeom>
              <a:avLst/>
              <a:gdLst/>
              <a:ahLst/>
              <a:cxnLst/>
              <a:rect l="l" t="t" r="r" b="b"/>
              <a:pathLst>
                <a:path w="812800" h="504546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426"/>
                    <a:pt x="603543" y="36476"/>
                    <a:pt x="623736" y="82373"/>
                  </a:cubicBezTo>
                  <a:cubicBezTo>
                    <a:pt x="742003" y="76252"/>
                    <a:pt x="827989" y="163038"/>
                    <a:pt x="775586" y="248213"/>
                  </a:cubicBezTo>
                  <a:cubicBezTo>
                    <a:pt x="793012" y="266112"/>
                    <a:pt x="807550" y="286132"/>
                    <a:pt x="812800" y="313004"/>
                  </a:cubicBezTo>
                  <a:cubicBezTo>
                    <a:pt x="812800" y="320701"/>
                    <a:pt x="812800" y="328380"/>
                    <a:pt x="812800" y="336077"/>
                  </a:cubicBezTo>
                  <a:cubicBezTo>
                    <a:pt x="797154" y="404467"/>
                    <a:pt x="729827" y="450680"/>
                    <a:pt x="619295" y="438239"/>
                  </a:cubicBezTo>
                  <a:cubicBezTo>
                    <a:pt x="590856" y="473354"/>
                    <a:pt x="540252" y="508749"/>
                    <a:pt x="461507" y="504140"/>
                  </a:cubicBezTo>
                  <a:cubicBezTo>
                    <a:pt x="420804" y="501835"/>
                    <a:pt x="392488" y="488482"/>
                    <a:pt x="367697" y="472260"/>
                  </a:cubicBezTo>
                  <a:cubicBezTo>
                    <a:pt x="341584" y="485745"/>
                    <a:pt x="313304" y="496327"/>
                    <a:pt x="272443" y="496444"/>
                  </a:cubicBezTo>
                  <a:cubicBezTo>
                    <a:pt x="177910" y="496643"/>
                    <a:pt x="114672" y="444692"/>
                    <a:pt x="113139" y="373432"/>
                  </a:cubicBezTo>
                  <a:cubicBezTo>
                    <a:pt x="52367" y="356761"/>
                    <a:pt x="11206" y="325644"/>
                    <a:pt x="0" y="272398"/>
                  </a:cubicBezTo>
                  <a:cubicBezTo>
                    <a:pt x="0" y="264701"/>
                    <a:pt x="0" y="256988"/>
                    <a:pt x="0" y="249325"/>
                  </a:cubicBezTo>
                  <a:cubicBezTo>
                    <a:pt x="12369" y="196561"/>
                    <a:pt x="51292" y="163418"/>
                    <a:pt x="116099" y="149369"/>
                  </a:cubicBezTo>
                  <a:cubicBezTo>
                    <a:pt x="112205" y="60362"/>
                    <a:pt x="241837" y="4744"/>
                    <a:pt x="348333" y="43957"/>
                  </a:cubicBezTo>
                  <a:cubicBezTo>
                    <a:pt x="373689" y="24566"/>
                    <a:pt x="409562" y="3417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597" name="TextBox 20"/>
            <p:cNvSpPr txBox="1"/>
            <p:nvPr/>
          </p:nvSpPr>
          <p:spPr>
            <a:xfrm>
              <a:off x="38100" y="84085"/>
              <a:ext cx="736600" cy="348353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598" name="TextBox 21"/>
          <p:cNvSpPr txBox="1"/>
          <p:nvPr/>
        </p:nvSpPr>
        <p:spPr>
          <a:xfrm>
            <a:off x="7001298" y="1926264"/>
            <a:ext cx="232102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EEF2E2"/>
                </a:solidFill>
                <a:ea typeface="+mn-lt"/>
                <a:cs typeface="+mn-lt"/>
              </a:rPr>
              <a:t>Small but meaningful actions</a:t>
            </a:r>
            <a:endParaRPr lang="hu-HU" dirty="0"/>
          </a:p>
        </p:txBody>
      </p:sp>
      <p:grpSp>
        <p:nvGrpSpPr>
          <p:cNvPr id="31" name="Group 22"/>
          <p:cNvGrpSpPr/>
          <p:nvPr/>
        </p:nvGrpSpPr>
        <p:grpSpPr>
          <a:xfrm>
            <a:off x="2054248" y="3459340"/>
            <a:ext cx="2822551" cy="1852300"/>
            <a:chOff x="0" y="0"/>
            <a:chExt cx="812800" cy="533400"/>
          </a:xfrm>
        </p:grpSpPr>
        <p:sp>
          <p:nvSpPr>
            <p:cNvPr id="1048599" name="Freeform 2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00" name="TextBox 24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01" name="TextBox 25"/>
          <p:cNvSpPr txBox="1"/>
          <p:nvPr/>
        </p:nvSpPr>
        <p:spPr>
          <a:xfrm>
            <a:off x="2417787" y="3937896"/>
            <a:ext cx="2274689" cy="77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400" b="1" dirty="0">
                <a:solidFill>
                  <a:srgbClr val="EEF2E2"/>
                </a:solidFill>
                <a:ea typeface="+mn-lt"/>
                <a:cs typeface="+mn-lt"/>
              </a:rPr>
              <a:t>ICT and language skills</a:t>
            </a:r>
            <a:endParaRPr lang="hu-HU" dirty="0"/>
          </a:p>
        </p:txBody>
      </p:sp>
      <p:grpSp>
        <p:nvGrpSpPr>
          <p:cNvPr id="32" name="Group 26"/>
          <p:cNvGrpSpPr/>
          <p:nvPr/>
        </p:nvGrpSpPr>
        <p:grpSpPr>
          <a:xfrm>
            <a:off x="5655698" y="3459158"/>
            <a:ext cx="2822552" cy="1852300"/>
            <a:chOff x="0" y="0"/>
            <a:chExt cx="812800" cy="533400"/>
          </a:xfrm>
        </p:grpSpPr>
        <p:sp>
          <p:nvSpPr>
            <p:cNvPr id="1048602" name="Freeform 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03" name="TextBox 28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04" name="TextBox 29"/>
          <p:cNvSpPr txBox="1"/>
          <p:nvPr/>
        </p:nvSpPr>
        <p:spPr>
          <a:xfrm>
            <a:off x="5980923" y="4097641"/>
            <a:ext cx="2177646" cy="56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3"/>
              </a:lnSpc>
            </a:pPr>
            <a:r>
              <a:rPr lang="en-US" sz="330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00" b="1" dirty="0">
                <a:solidFill>
                  <a:srgbClr val="EEF2E2"/>
                </a:solidFill>
                <a:ea typeface="+mn-lt"/>
                <a:cs typeface="+mn-lt"/>
              </a:rPr>
              <a:t>Team spirit</a:t>
            </a:r>
            <a:endParaRPr lang="en-US" b="1" dirty="0">
              <a:ea typeface="Calibri"/>
              <a:cs typeface="Calibri"/>
            </a:endParaRPr>
          </a:p>
        </p:txBody>
      </p:sp>
      <p:grpSp>
        <p:nvGrpSpPr>
          <p:cNvPr id="33" name="Group 30"/>
          <p:cNvGrpSpPr/>
          <p:nvPr/>
        </p:nvGrpSpPr>
        <p:grpSpPr>
          <a:xfrm>
            <a:off x="3852563" y="5437251"/>
            <a:ext cx="2822552" cy="1852300"/>
            <a:chOff x="0" y="0"/>
            <a:chExt cx="812800" cy="533400"/>
          </a:xfrm>
        </p:grpSpPr>
        <p:sp>
          <p:nvSpPr>
            <p:cNvPr id="1048605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06" name="TextBox 32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07" name="TextBox 33"/>
          <p:cNvSpPr txBox="1"/>
          <p:nvPr/>
        </p:nvSpPr>
        <p:spPr>
          <a:xfrm>
            <a:off x="4280607" y="5751754"/>
            <a:ext cx="1977003" cy="1533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EEF2E2"/>
                </a:solidFill>
                <a:ea typeface="+mn-lt"/>
                <a:cs typeface="+mn-lt"/>
              </a:rPr>
              <a:t>1 goal: a</a:t>
            </a:r>
            <a:endParaRPr lang="hu-HU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>
              <a:lnSpc>
                <a:spcPts val="3079"/>
              </a:lnSpc>
            </a:pPr>
            <a:r>
              <a:rPr lang="en-US" sz="2400" b="1" dirty="0">
                <a:solidFill>
                  <a:srgbClr val="EEF2E2"/>
                </a:solidFill>
                <a:ea typeface="+mn-lt"/>
                <a:cs typeface="+mn-lt"/>
              </a:rPr>
              <a:t>greener future</a:t>
            </a:r>
            <a:r>
              <a:rPr lang="en-US" sz="240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</a:rPr>
              <a:t>🌍</a:t>
            </a:r>
            <a:endParaRPr lang="hu-HU" sz="2400" dirty="0">
              <a:latin typeface="Open Sans Bold"/>
              <a:ea typeface="Open Sans Bold"/>
              <a:cs typeface="Open Sans Bold"/>
            </a:endParaRPr>
          </a:p>
          <a:p>
            <a:pPr algn="ctr"/>
            <a:endParaRPr lang="en-US" sz="2400" b="1" dirty="0">
              <a:solidFill>
                <a:srgbClr val="EEF2E2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  <p:bldP spid="1048595" grpId="0"/>
      <p:bldP spid="1048598" grpId="0"/>
      <p:bldP spid="1048601" grpId="0"/>
      <p:bldP spid="1048604" grpId="0"/>
      <p:bldP spid="10486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00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4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01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75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02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03" name="TextBox 9"/>
          <p:cNvSpPr txBox="1"/>
          <p:nvPr/>
        </p:nvSpPr>
        <p:spPr>
          <a:xfrm>
            <a:off x="1204622" y="1168638"/>
            <a:ext cx="7741919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endParaRPr dirty="0"/>
          </a:p>
          <a:p>
            <a:pPr>
              <a:lnSpc>
                <a:spcPts val="3071"/>
              </a:lnSpc>
            </a:pPr>
            <a:r>
              <a:rPr lang="en-US" sz="4250" b="1" spc="24" dirty="0">
                <a:solidFill>
                  <a:srgbClr val="262626"/>
                </a:solidFill>
                <a:latin typeface="Khula Bold"/>
                <a:ea typeface="Khula Bold"/>
                <a:cs typeface="Khula Bold"/>
              </a:rPr>
              <a:t>Thank you for your attention!</a:t>
            </a: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3071"/>
              </a:lnSpc>
            </a:pP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3071"/>
              </a:lnSpc>
            </a:pP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3071"/>
              </a:lnSpc>
            </a:pP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3071"/>
              </a:lnSpc>
            </a:pP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1791"/>
              </a:lnSpc>
            </a:pPr>
            <a:endParaRPr lang="en-US" sz="1493" b="1" spc="8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04205" y="3948359"/>
            <a:ext cx="71921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de-DE" altLang="de-DE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„Mit finanzieller Unterstützung der Europäischen Union. Die geäußerten Ansichten und Meinungen entsprechen jedoch ausschließlich denen der Autor*innen und spiegeln nicht notwendigerweise die der Europäischen Union oder der Tempus </a:t>
            </a:r>
            <a:r>
              <a:rPr lang="de-DE" altLang="de-DE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Közalapítvány</a:t>
            </a:r>
            <a:r>
              <a:rPr lang="de-DE" altLang="de-DE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 wider. Weder die Europäische Union noch die fördernde Stelle können dafür verantwortlich gemacht werden</a:t>
            </a:r>
            <a:r>
              <a:rPr lang="de-DE" altLang="de-DE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.“</a:t>
            </a:r>
            <a:endParaRPr lang="hu-HU" altLang="de-DE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Von </a:t>
            </a:r>
            <a:r>
              <a:rPr lang="de-DE" altLang="de-DE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der Europäischen Union finanziert – Projektnummer: 2023-2-HU01-KA220-SCH-</a:t>
            </a:r>
            <a:r>
              <a:rPr lang="de-DE" altLang="de-DE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000169980</a:t>
            </a:r>
            <a:endParaRPr lang="de-DE" altLang="de-DE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Egyéni</PresentationFormat>
  <Paragraphs>86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20" baseType="lpstr">
      <vt:lpstr>Calibri (MS) Bold</vt:lpstr>
      <vt:lpstr>Arial Bold</vt:lpstr>
      <vt:lpstr>Open Sans Bold</vt:lpstr>
      <vt:lpstr>Century Gothic Paneuropean Bold</vt:lpstr>
      <vt:lpstr>Century Gothic Paneuropean</vt:lpstr>
      <vt:lpstr>Arial Black</vt:lpstr>
      <vt:lpstr>Arial</vt:lpstr>
      <vt:lpstr>Khula Bold</vt:lpstr>
      <vt:lpstr>Calibri</vt:lpstr>
      <vt:lpstr>Calibri (MS)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KA220_projekt bemutatása2024_26.pptx</dc:title>
  <dc:creator>23090RA98G</dc:creator>
  <cp:lastModifiedBy>Felhasználó</cp:lastModifiedBy>
  <cp:revision>372</cp:revision>
  <dcterms:created xsi:type="dcterms:W3CDTF">2006-08-15T20:00:00Z</dcterms:created>
  <dcterms:modified xsi:type="dcterms:W3CDTF">2026-04-14T07:05:33Z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c0866051361c45ac857c815081b69c6d</vt:lpwstr>
  </property>
</Properties>
</file>