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1" r:id="rId1"/>
  </p:sldMasterIdLst>
  <p:notesMasterIdLst>
    <p:notesMasterId r:id="rId15"/>
  </p:notesMasterIdLst>
  <p:sldIdLst>
    <p:sldId id="316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</p:sldIdLst>
  <p:sldSz cx="9753600" cy="7315200"/>
  <p:notesSz cx="6858000" cy="9144000"/>
  <p:embeddedFontLst>
    <p:embeddedFont>
      <p:font typeface="Khula Bold" panose="020B0604020202020204"/>
      <p:regular r:id="rId16"/>
    </p:embeddedFont>
    <p:embeddedFont>
      <p:font typeface="Open Sans" panose="020B0604020202020204" charset="0"/>
      <p:regular r:id="rId17"/>
    </p:embeddedFont>
    <p:embeddedFont>
      <p:font typeface="Calibri (MS) Bold" panose="020B0604020202020204" charset="0"/>
      <p:regular r:id="rId18"/>
    </p:embeddedFont>
    <p:embeddedFont>
      <p:font typeface="Century Gothic Paneuropean" panose="020B0604020202020204" charset="0"/>
      <p:regular r:id="rId19"/>
    </p:embeddedFont>
    <p:embeddedFont>
      <p:font typeface="Arial Bold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(MS)" panose="020B0604020202020204" charset="0"/>
      <p:regular r:id="rId25"/>
    </p:embeddedFont>
    <p:embeddedFont>
      <p:font typeface="Open Sans Bold" panose="020B0604020202020204" charset="0"/>
      <p:regular r:id="rId26"/>
    </p:embeddedFont>
    <p:embeddedFont>
      <p:font typeface="Century Gothic Paneuropean Bold" panose="020B0604020202020204" charset="0"/>
      <p:regular r:id="rId27"/>
    </p:embeddedFont>
    <p:embeddedFont>
      <p:font typeface="Arial" panose="020B0604020202020204" pitchFamily="3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455" autoAdjust="0"/>
  </p:normalViewPr>
  <p:slideViewPr>
    <p:cSldViewPr>
      <p:cViewPr varScale="1">
        <p:scale>
          <a:sx n="64" d="100"/>
          <a:sy n="64" d="100"/>
        </p:scale>
        <p:origin x="144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5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1048816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13.04.2026</a:t>
            </a:fld>
            <a:endParaRPr lang="cs-CZ"/>
          </a:p>
        </p:txBody>
      </p:sp>
      <p:sp>
        <p:nvSpPr>
          <p:cNvPr id="1048817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1048818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1048819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1048820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104874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104874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104874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 résztvevő intézmények tanulóinak érzékenyítése a fenntartható közösségi fejlődés és az aktív polgári szerepvállalás fontosságára.aktív állampolgárság. A gyakorlati megvalósításon keresztül szeretnénk elérni, hogy a mindennapi életben változás álljon bea résztvevők és az iskolák mindennapi életében. Az érdekeltek segítségével párbeszédet tervezünk a fenntarthatóvállalatok és a diákok között, hogy felkészüljünk a jövőre, és felhívjuk a figyelmet: KELL TEGYÜNK VALAMIT végre!TEGYÜNK VALAMI HATÉKONYAT!</a:t>
            </a:r>
          </a:p>
          <a:p>
            <a:r>
              <a:rPr lang="en-US"/>
              <a:t>4</a:t>
            </a:r>
          </a:p>
        </p:txBody>
      </p:sp>
      <p:sp>
        <p:nvSpPr>
          <p:cNvPr id="104874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104874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61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7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10487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8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8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104878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8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7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7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104877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7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104877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0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9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10487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9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9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9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104879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0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80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03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0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05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0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104880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0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6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10487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6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9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810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11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10488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9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80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7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8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104878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8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48711" name="Freeform 3"/>
          <p:cNvSpPr/>
          <p:nvPr/>
        </p:nvSpPr>
        <p:spPr>
          <a:xfrm>
            <a:off x="1" y="243840"/>
            <a:ext cx="2113280" cy="7081203"/>
          </a:xfrm>
          <a:custGeom>
            <a:avLst/>
            <a:gdLst/>
            <a:ahLst/>
            <a:cxnLst/>
            <a:rect l="l" t="t" r="r" b="b"/>
            <a:pathLst>
              <a:path w="2113280" h="7081203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48712" name="Freeform 4"/>
          <p:cNvSpPr/>
          <p:nvPr/>
        </p:nvSpPr>
        <p:spPr>
          <a:xfrm>
            <a:off x="21782" y="304"/>
            <a:ext cx="2082423" cy="7309833"/>
          </a:xfrm>
          <a:custGeom>
            <a:avLst/>
            <a:gdLst/>
            <a:ahLst/>
            <a:cxnLst/>
            <a:rect l="l" t="t" r="r" b="b"/>
            <a:pathLst>
              <a:path w="2082423" h="730983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80" name="Group 5"/>
          <p:cNvGrpSpPr/>
          <p:nvPr/>
        </p:nvGrpSpPr>
        <p:grpSpPr>
          <a:xfrm>
            <a:off x="0" y="0"/>
            <a:ext cx="195072" cy="7315200"/>
            <a:chOff x="0" y="0"/>
            <a:chExt cx="260096" cy="9753600"/>
          </a:xfrm>
        </p:grpSpPr>
        <p:sp>
          <p:nvSpPr>
            <p:cNvPr id="1048713" name="Freeform 6"/>
            <p:cNvSpPr/>
            <p:nvPr/>
          </p:nvSpPr>
          <p:spPr>
            <a:xfrm>
              <a:off x="0" y="0"/>
              <a:ext cx="260096" cy="9753600"/>
            </a:xfrm>
            <a:custGeom>
              <a:avLst/>
              <a:gdLst/>
              <a:ahLst/>
              <a:cxnLst/>
              <a:rect l="l" t="t" r="r" b="b"/>
              <a:pathLst>
                <a:path w="260096" h="9753600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id="81" name="Group 7"/>
          <p:cNvGrpSpPr/>
          <p:nvPr/>
        </p:nvGrpSpPr>
        <p:grpSpPr>
          <a:xfrm>
            <a:off x="-33834" y="4609235"/>
            <a:ext cx="1488505" cy="833900"/>
            <a:chOff x="0" y="0"/>
            <a:chExt cx="1984673" cy="1111866"/>
          </a:xfrm>
        </p:grpSpPr>
        <p:sp>
          <p:nvSpPr>
            <p:cNvPr id="1048714" name="Freeform 8"/>
            <p:cNvSpPr/>
            <p:nvPr/>
          </p:nvSpPr>
          <p:spPr>
            <a:xfrm>
              <a:off x="0" y="0"/>
              <a:ext cx="1994630" cy="1111885"/>
            </a:xfrm>
            <a:custGeom>
              <a:avLst/>
              <a:gdLst/>
              <a:ahLst/>
              <a:cxnLst/>
              <a:rect l="l" t="t" r="r" b="b"/>
              <a:pathLst>
                <a:path w="1994630" h="1111885">
                  <a:moveTo>
                    <a:pt x="1431163" y="1111885"/>
                  </a:moveTo>
                  <a:cubicBezTo>
                    <a:pt x="1451102" y="1111885"/>
                    <a:pt x="1464437" y="1105154"/>
                    <a:pt x="1471168" y="1098550"/>
                  </a:cubicBezTo>
                  <a:cubicBezTo>
                    <a:pt x="1471168" y="1091819"/>
                    <a:pt x="1477772" y="1091819"/>
                    <a:pt x="1477772" y="1091819"/>
                  </a:cubicBezTo>
                  <a:lnTo>
                    <a:pt x="1984629" y="584835"/>
                  </a:lnTo>
                  <a:cubicBezTo>
                    <a:pt x="1997964" y="571500"/>
                    <a:pt x="1997964" y="544957"/>
                    <a:pt x="1984629" y="524891"/>
                  </a:cubicBezTo>
                  <a:lnTo>
                    <a:pt x="1477772" y="24511"/>
                  </a:lnTo>
                  <a:cubicBezTo>
                    <a:pt x="1477772" y="17780"/>
                    <a:pt x="1471168" y="17780"/>
                    <a:pt x="1471168" y="17780"/>
                  </a:cubicBezTo>
                  <a:cubicBezTo>
                    <a:pt x="1464564" y="11176"/>
                    <a:pt x="1451229" y="4572"/>
                    <a:pt x="1431163" y="4572"/>
                  </a:cubicBezTo>
                  <a:lnTo>
                    <a:pt x="4445" y="0"/>
                  </a:lnTo>
                  <a:cubicBezTo>
                    <a:pt x="2921" y="370205"/>
                    <a:pt x="1524" y="740664"/>
                    <a:pt x="0" y="1110869"/>
                  </a:cubicBezTo>
                  <a:lnTo>
                    <a:pt x="1431163" y="1111885"/>
                  </a:lnTo>
                  <a:close/>
                </a:path>
              </a:pathLst>
            </a:custGeom>
            <a:solidFill>
              <a:srgbClr val="A53010"/>
            </a:solidFill>
          </p:spPr>
        </p:sp>
      </p:grpSp>
      <p:grpSp>
        <p:nvGrpSpPr>
          <p:cNvPr id="82" name="Group 9"/>
          <p:cNvGrpSpPr/>
          <p:nvPr/>
        </p:nvGrpSpPr>
        <p:grpSpPr>
          <a:xfrm>
            <a:off x="575522" y="2428791"/>
            <a:ext cx="9178078" cy="2611362"/>
            <a:chOff x="0" y="0"/>
            <a:chExt cx="12237437" cy="3481816"/>
          </a:xfrm>
        </p:grpSpPr>
        <p:sp>
          <p:nvSpPr>
            <p:cNvPr id="1048715" name="Freeform 10"/>
            <p:cNvSpPr/>
            <p:nvPr/>
          </p:nvSpPr>
          <p:spPr>
            <a:xfrm>
              <a:off x="0" y="0"/>
              <a:ext cx="12237438" cy="3481816"/>
            </a:xfrm>
            <a:custGeom>
              <a:avLst/>
              <a:gdLst/>
              <a:ahLst/>
              <a:cxnLst/>
              <a:rect l="l" t="t" r="r" b="b"/>
              <a:pathLst>
                <a:path w="12237438" h="3481816">
                  <a:moveTo>
                    <a:pt x="0" y="0"/>
                  </a:moveTo>
                  <a:lnTo>
                    <a:pt x="12237438" y="0"/>
                  </a:lnTo>
                  <a:lnTo>
                    <a:pt x="12237438" y="3481816"/>
                  </a:lnTo>
                  <a:lnTo>
                    <a:pt x="0" y="348181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48716" name="TextBox 11"/>
            <p:cNvSpPr txBox="1"/>
            <p:nvPr/>
          </p:nvSpPr>
          <p:spPr>
            <a:xfrm>
              <a:off x="0" y="0"/>
              <a:ext cx="12237437" cy="3481816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3071"/>
                </a:lnSpc>
              </a:pPr>
              <a:r>
                <a:rPr lang="en-US" sz="2559" b="1">
                  <a:solidFill>
                    <a:srgbClr val="26262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Gemeinsam die Zukunft gestalten- nachhaltig die Welt mitgestalten und Veränderungen vorantreiben</a:t>
              </a:r>
            </a:p>
            <a:p>
              <a:pPr algn="ctr">
                <a:lnSpc>
                  <a:spcPts val="3071"/>
                </a:lnSpc>
              </a:pPr>
              <a:r>
                <a:rPr lang="en-US" sz="2559" b="1">
                  <a:solidFill>
                    <a:srgbClr val="26262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-</a:t>
              </a:r>
            </a:p>
            <a:p>
              <a:pPr algn="ctr">
                <a:lnSpc>
                  <a:spcPts val="3071"/>
                </a:lnSpc>
              </a:pPr>
              <a:r>
                <a:rPr lang="en-US" sz="2559" b="1">
                  <a:solidFill>
                    <a:srgbClr val="262626"/>
                  </a:solidFill>
                  <a:latin typeface="Century Gothic Paneuropean Bold"/>
                  <a:ea typeface="Century Gothic Paneuropean Bold"/>
                  <a:cs typeface="Century Gothic Paneuropean Bold"/>
                  <a:sym typeface="Century Gothic Paneuropean Bold"/>
                </a:rPr>
                <a:t>A jövő közös alakítása -a világ fenntarthatóvá tétele és a változásra való ösztönzés</a:t>
              </a:r>
            </a:p>
            <a:p>
              <a:pPr algn="ctr">
                <a:lnSpc>
                  <a:spcPts val="3071"/>
                </a:lnSpc>
              </a:pPr>
              <a:endParaRPr lang="en-US" sz="2559" b="1">
                <a:solidFill>
                  <a:srgbClr val="262626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endParaRPr>
            </a:p>
          </p:txBody>
        </p:sp>
      </p:grpSp>
      <p:sp>
        <p:nvSpPr>
          <p:cNvPr id="1048718" name="TextBox 14"/>
          <p:cNvSpPr txBox="1"/>
          <p:nvPr/>
        </p:nvSpPr>
        <p:spPr>
          <a:xfrm>
            <a:off x="4353772" y="6161193"/>
            <a:ext cx="5001154" cy="663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60"/>
              </a:lnSpc>
            </a:pPr>
            <a:r>
              <a:rPr lang="en-US" sz="2133">
                <a:solidFill>
                  <a:srgbClr val="EEF2E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KA220-SCH - Partnerségi együttműködések a köznevelési szektorban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43840"/>
            <a:ext cx="5334000" cy="11600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48585" name="Freeform 3"/>
          <p:cNvSpPr/>
          <p:nvPr/>
        </p:nvSpPr>
        <p:spPr>
          <a:xfrm>
            <a:off x="1" y="243840"/>
            <a:ext cx="2113280" cy="7081203"/>
          </a:xfrm>
          <a:custGeom>
            <a:avLst/>
            <a:gdLst/>
            <a:ahLst/>
            <a:cxnLst/>
            <a:rect l="l" t="t" r="r" b="b"/>
            <a:pathLst>
              <a:path w="2113280" h="7081203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48586" name="Freeform 4"/>
          <p:cNvSpPr/>
          <p:nvPr/>
        </p:nvSpPr>
        <p:spPr>
          <a:xfrm>
            <a:off x="21782" y="304"/>
            <a:ext cx="2082423" cy="7309833"/>
          </a:xfrm>
          <a:custGeom>
            <a:avLst/>
            <a:gdLst/>
            <a:ahLst/>
            <a:cxnLst/>
            <a:rect l="l" t="t" r="r" b="b"/>
            <a:pathLst>
              <a:path w="2082423" h="730983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26" name="Group 5"/>
          <p:cNvGrpSpPr/>
          <p:nvPr/>
        </p:nvGrpSpPr>
        <p:grpSpPr>
          <a:xfrm>
            <a:off x="0" y="0"/>
            <a:ext cx="195072" cy="7315200"/>
            <a:chOff x="0" y="0"/>
            <a:chExt cx="260096" cy="9753600"/>
          </a:xfrm>
        </p:grpSpPr>
        <p:sp>
          <p:nvSpPr>
            <p:cNvPr id="1048587" name="Freeform 6"/>
            <p:cNvSpPr/>
            <p:nvPr/>
          </p:nvSpPr>
          <p:spPr>
            <a:xfrm>
              <a:off x="0" y="0"/>
              <a:ext cx="260096" cy="9753600"/>
            </a:xfrm>
            <a:custGeom>
              <a:avLst/>
              <a:gdLst/>
              <a:ahLst/>
              <a:cxnLst/>
              <a:rect l="l" t="t" r="r" b="b"/>
              <a:pathLst>
                <a:path w="260096" h="9753600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id="27" name="Group 7"/>
          <p:cNvGrpSpPr/>
          <p:nvPr/>
        </p:nvGrpSpPr>
        <p:grpSpPr>
          <a:xfrm>
            <a:off x="62" y="758607"/>
            <a:ext cx="1448913" cy="541872"/>
            <a:chOff x="0" y="0"/>
            <a:chExt cx="1931884" cy="722496"/>
          </a:xfrm>
        </p:grpSpPr>
        <p:sp>
          <p:nvSpPr>
            <p:cNvPr id="1048588" name="Freeform 8"/>
            <p:cNvSpPr/>
            <p:nvPr/>
          </p:nvSpPr>
          <p:spPr>
            <a:xfrm>
              <a:off x="0" y="0"/>
              <a:ext cx="1942021" cy="722376"/>
            </a:xfrm>
            <a:custGeom>
              <a:avLst/>
              <a:gdLst/>
              <a:ahLst/>
              <a:cxnLst/>
              <a:rect l="l" t="t" r="r" b="b"/>
              <a:pathLst>
                <a:path w="1942021" h="722376">
                  <a:moveTo>
                    <a:pt x="1931924" y="383413"/>
                  </a:moveTo>
                  <a:lnTo>
                    <a:pt x="1606296" y="708914"/>
                  </a:lnTo>
                  <a:cubicBezTo>
                    <a:pt x="1604137" y="711200"/>
                    <a:pt x="1601470" y="713486"/>
                    <a:pt x="1599184" y="715645"/>
                  </a:cubicBezTo>
                  <a:cubicBezTo>
                    <a:pt x="1592580" y="722376"/>
                    <a:pt x="1585722" y="722376"/>
                    <a:pt x="1578864" y="722376"/>
                  </a:cubicBezTo>
                  <a:lnTo>
                    <a:pt x="1449832" y="722376"/>
                  </a:lnTo>
                  <a:lnTo>
                    <a:pt x="0" y="718058"/>
                  </a:lnTo>
                  <a:lnTo>
                    <a:pt x="0" y="0"/>
                  </a:lnTo>
                  <a:lnTo>
                    <a:pt x="1449832" y="3429"/>
                  </a:lnTo>
                  <a:lnTo>
                    <a:pt x="1578864" y="3429"/>
                  </a:lnTo>
                  <a:cubicBezTo>
                    <a:pt x="1585722" y="3429"/>
                    <a:pt x="1592580" y="10160"/>
                    <a:pt x="1599184" y="10160"/>
                  </a:cubicBezTo>
                  <a:cubicBezTo>
                    <a:pt x="1599184" y="17018"/>
                    <a:pt x="1606296" y="17018"/>
                    <a:pt x="1606296" y="17018"/>
                  </a:cubicBezTo>
                  <a:lnTo>
                    <a:pt x="1931924" y="342519"/>
                  </a:lnTo>
                  <a:cubicBezTo>
                    <a:pt x="1945386" y="356108"/>
                    <a:pt x="1945386" y="369570"/>
                    <a:pt x="1931924" y="383286"/>
                  </a:cubicBezTo>
                  <a:close/>
                </a:path>
              </a:pathLst>
            </a:custGeom>
            <a:solidFill>
              <a:srgbClr val="A53010"/>
            </a:solidFill>
          </p:spPr>
        </p:sp>
      </p:grpSp>
      <p:sp>
        <p:nvSpPr>
          <p:cNvPr id="1048589" name="TextBox 9"/>
          <p:cNvSpPr txBox="1"/>
          <p:nvPr/>
        </p:nvSpPr>
        <p:spPr>
          <a:xfrm>
            <a:off x="1731924" y="731520"/>
            <a:ext cx="7290156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4"/>
              </a:lnSpc>
            </a:pPr>
            <a:r>
              <a:rPr lang="en-US" sz="3845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Europäische Zusammenarbeit</a:t>
            </a:r>
          </a:p>
        </p:txBody>
      </p:sp>
      <p:grpSp>
        <p:nvGrpSpPr>
          <p:cNvPr id="28" name="Group 10"/>
          <p:cNvGrpSpPr/>
          <p:nvPr/>
        </p:nvGrpSpPr>
        <p:grpSpPr>
          <a:xfrm>
            <a:off x="465880" y="1400799"/>
            <a:ext cx="2822552" cy="1852300"/>
            <a:chOff x="0" y="0"/>
            <a:chExt cx="812800" cy="533400"/>
          </a:xfrm>
        </p:grpSpPr>
        <p:sp>
          <p:nvSpPr>
            <p:cNvPr id="1048590" name="Freeform 1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7B724F"/>
            </a:solidFill>
          </p:spPr>
        </p:sp>
        <p:sp>
          <p:nvSpPr>
            <p:cNvPr id="1048591" name="TextBox 12"/>
            <p:cNvSpPr txBox="1"/>
            <p:nvPr/>
          </p:nvSpPr>
          <p:spPr>
            <a:xfrm>
              <a:off x="38100" y="88900"/>
              <a:ext cx="736600" cy="368300"/>
            </a:xfrm>
            <a:prstGeom prst="rect">
              <a:avLst/>
            </a:prstGeom>
          </p:spPr>
          <p:txBody>
            <a:bodyPr lIns="12700" tIns="12700" rIns="12700" bIns="12700" rtlCol="0" anchor="ctr"/>
            <a:lstStyle/>
            <a:p>
              <a:pPr algn="ctr">
                <a:lnSpc>
                  <a:spcPts val="1791"/>
                </a:lnSpc>
              </a:pPr>
              <a:endParaRPr/>
            </a:p>
          </p:txBody>
        </p:sp>
      </p:grpSp>
      <p:sp>
        <p:nvSpPr>
          <p:cNvPr id="1048592" name="TextBox 13"/>
          <p:cNvSpPr txBox="1"/>
          <p:nvPr/>
        </p:nvSpPr>
        <p:spPr>
          <a:xfrm>
            <a:off x="766427" y="1726259"/>
            <a:ext cx="2221458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 Länder – </a:t>
            </a:r>
          </a:p>
          <a:p>
            <a:pPr algn="ctr">
              <a:lnSpc>
                <a:spcPts val="3079"/>
              </a:lnSpc>
            </a:pPr>
            <a:r>
              <a:rPr lang="en-US" sz="2199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 </a:t>
            </a:r>
            <a:r>
              <a:rPr lang="en-US" sz="2199" b="1" dirty="0" err="1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gemeinsames</a:t>
            </a:r>
            <a:r>
              <a:rPr lang="en-US" sz="2199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ctr">
              <a:lnSpc>
                <a:spcPts val="3079"/>
              </a:lnSpc>
            </a:pPr>
            <a:r>
              <a:rPr lang="en-US" sz="2199" b="1" dirty="0" err="1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Ziel</a:t>
            </a:r>
            <a:endParaRPr lang="en-US" sz="2199" b="1" dirty="0">
              <a:solidFill>
                <a:srgbClr val="EEF2E2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grpSp>
        <p:nvGrpSpPr>
          <p:cNvPr id="29" name="Group 14"/>
          <p:cNvGrpSpPr/>
          <p:nvPr/>
        </p:nvGrpSpPr>
        <p:grpSpPr>
          <a:xfrm>
            <a:off x="3555132" y="1400799"/>
            <a:ext cx="2822552" cy="1852300"/>
            <a:chOff x="0" y="0"/>
            <a:chExt cx="812800" cy="533400"/>
          </a:xfrm>
        </p:grpSpPr>
        <p:sp>
          <p:nvSpPr>
            <p:cNvPr id="1048593" name="Freeform 1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7B724F"/>
            </a:solidFill>
          </p:spPr>
        </p:sp>
        <p:sp>
          <p:nvSpPr>
            <p:cNvPr id="1048594" name="TextBox 16"/>
            <p:cNvSpPr txBox="1"/>
            <p:nvPr/>
          </p:nvSpPr>
          <p:spPr>
            <a:xfrm>
              <a:off x="38100" y="88900"/>
              <a:ext cx="736600" cy="368300"/>
            </a:xfrm>
            <a:prstGeom prst="rect">
              <a:avLst/>
            </a:prstGeom>
          </p:spPr>
          <p:txBody>
            <a:bodyPr lIns="12700" tIns="12700" rIns="12700" bIns="12700" rtlCol="0" anchor="ctr"/>
            <a:lstStyle/>
            <a:p>
              <a:pPr algn="ctr">
                <a:lnSpc>
                  <a:spcPts val="1791"/>
                </a:lnSpc>
              </a:pPr>
              <a:endParaRPr/>
            </a:p>
          </p:txBody>
        </p:sp>
      </p:grpSp>
      <p:sp>
        <p:nvSpPr>
          <p:cNvPr id="1048595" name="TextBox 17"/>
          <p:cNvSpPr txBox="1"/>
          <p:nvPr/>
        </p:nvSpPr>
        <p:spPr>
          <a:xfrm>
            <a:off x="4179121" y="1709516"/>
            <a:ext cx="1606080" cy="1166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b="1" dirty="0" err="1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Mehr</a:t>
            </a:r>
            <a:r>
              <a:rPr lang="en-US" sz="2199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99" b="1" dirty="0" err="1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als</a:t>
            </a:r>
            <a:r>
              <a:rPr lang="en-US" sz="2199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ctr">
              <a:lnSpc>
                <a:spcPts val="3079"/>
              </a:lnSpc>
            </a:pPr>
            <a:r>
              <a:rPr lang="en-US" sz="2199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50.000 km </a:t>
            </a:r>
          </a:p>
          <a:p>
            <a:pPr algn="ctr">
              <a:lnSpc>
                <a:spcPts val="3079"/>
              </a:lnSpc>
            </a:pPr>
            <a:r>
              <a:rPr lang="en-US" sz="2199" dirty="0" err="1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gemeins</a:t>
            </a:r>
            <a:r>
              <a:rPr lang="hu-HU" sz="2199" dirty="0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en-US" sz="2199" dirty="0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m</a:t>
            </a:r>
          </a:p>
        </p:txBody>
      </p:sp>
      <p:grpSp>
        <p:nvGrpSpPr>
          <p:cNvPr id="30" name="Group 18"/>
          <p:cNvGrpSpPr/>
          <p:nvPr/>
        </p:nvGrpSpPr>
        <p:grpSpPr>
          <a:xfrm>
            <a:off x="6750535" y="1400799"/>
            <a:ext cx="2822552" cy="1751979"/>
            <a:chOff x="0" y="0"/>
            <a:chExt cx="812800" cy="504511"/>
          </a:xfrm>
        </p:grpSpPr>
        <p:sp>
          <p:nvSpPr>
            <p:cNvPr id="1048596" name="Freeform 19"/>
            <p:cNvSpPr/>
            <p:nvPr/>
          </p:nvSpPr>
          <p:spPr>
            <a:xfrm>
              <a:off x="0" y="0"/>
              <a:ext cx="812800" cy="504546"/>
            </a:xfrm>
            <a:custGeom>
              <a:avLst/>
              <a:gdLst/>
              <a:ahLst/>
              <a:cxnLst/>
              <a:rect l="l" t="t" r="r" b="b"/>
              <a:pathLst>
                <a:path w="812800" h="504546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426"/>
                    <a:pt x="603543" y="36476"/>
                    <a:pt x="623736" y="82373"/>
                  </a:cubicBezTo>
                  <a:cubicBezTo>
                    <a:pt x="742003" y="76252"/>
                    <a:pt x="827989" y="163038"/>
                    <a:pt x="775586" y="248213"/>
                  </a:cubicBezTo>
                  <a:cubicBezTo>
                    <a:pt x="793012" y="266112"/>
                    <a:pt x="807550" y="286132"/>
                    <a:pt x="812800" y="313004"/>
                  </a:cubicBezTo>
                  <a:cubicBezTo>
                    <a:pt x="812800" y="320701"/>
                    <a:pt x="812800" y="328380"/>
                    <a:pt x="812800" y="336077"/>
                  </a:cubicBezTo>
                  <a:cubicBezTo>
                    <a:pt x="797154" y="404467"/>
                    <a:pt x="729827" y="450680"/>
                    <a:pt x="619295" y="438239"/>
                  </a:cubicBezTo>
                  <a:cubicBezTo>
                    <a:pt x="590856" y="473354"/>
                    <a:pt x="540252" y="508749"/>
                    <a:pt x="461507" y="504140"/>
                  </a:cubicBezTo>
                  <a:cubicBezTo>
                    <a:pt x="420804" y="501835"/>
                    <a:pt x="392488" y="488482"/>
                    <a:pt x="367697" y="472260"/>
                  </a:cubicBezTo>
                  <a:cubicBezTo>
                    <a:pt x="341584" y="485745"/>
                    <a:pt x="313304" y="496327"/>
                    <a:pt x="272443" y="496444"/>
                  </a:cubicBezTo>
                  <a:cubicBezTo>
                    <a:pt x="177910" y="496643"/>
                    <a:pt x="114672" y="444692"/>
                    <a:pt x="113139" y="373432"/>
                  </a:cubicBezTo>
                  <a:cubicBezTo>
                    <a:pt x="52367" y="356761"/>
                    <a:pt x="11206" y="325644"/>
                    <a:pt x="0" y="272398"/>
                  </a:cubicBezTo>
                  <a:cubicBezTo>
                    <a:pt x="0" y="264701"/>
                    <a:pt x="0" y="256988"/>
                    <a:pt x="0" y="249325"/>
                  </a:cubicBezTo>
                  <a:cubicBezTo>
                    <a:pt x="12369" y="196561"/>
                    <a:pt x="51292" y="163418"/>
                    <a:pt x="116099" y="149369"/>
                  </a:cubicBezTo>
                  <a:cubicBezTo>
                    <a:pt x="112205" y="60362"/>
                    <a:pt x="241837" y="4744"/>
                    <a:pt x="348333" y="43957"/>
                  </a:cubicBezTo>
                  <a:cubicBezTo>
                    <a:pt x="373689" y="24566"/>
                    <a:pt x="409562" y="3417"/>
                    <a:pt x="461490" y="0"/>
                  </a:cubicBezTo>
                  <a:close/>
                </a:path>
              </a:pathLst>
            </a:custGeom>
            <a:solidFill>
              <a:srgbClr val="7B724F"/>
            </a:solidFill>
          </p:spPr>
        </p:sp>
        <p:sp>
          <p:nvSpPr>
            <p:cNvPr id="1048597" name="TextBox 20"/>
            <p:cNvSpPr txBox="1"/>
            <p:nvPr/>
          </p:nvSpPr>
          <p:spPr>
            <a:xfrm>
              <a:off x="38100" y="84085"/>
              <a:ext cx="736600" cy="348353"/>
            </a:xfrm>
            <a:prstGeom prst="rect">
              <a:avLst/>
            </a:prstGeom>
          </p:spPr>
          <p:txBody>
            <a:bodyPr lIns="12700" tIns="12700" rIns="12700" bIns="12700" rtlCol="0" anchor="ctr"/>
            <a:lstStyle/>
            <a:p>
              <a:pPr algn="ctr">
                <a:lnSpc>
                  <a:spcPts val="1791"/>
                </a:lnSpc>
              </a:pPr>
              <a:endParaRPr/>
            </a:p>
          </p:txBody>
        </p:sp>
      </p:grpSp>
      <p:sp>
        <p:nvSpPr>
          <p:cNvPr id="1048598" name="TextBox 21"/>
          <p:cNvSpPr txBox="1"/>
          <p:nvPr/>
        </p:nvSpPr>
        <p:spPr>
          <a:xfrm>
            <a:off x="7001298" y="1926264"/>
            <a:ext cx="2321024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 </a:t>
            </a:r>
            <a:r>
              <a:rPr lang="en-US" sz="2199" b="1" dirty="0" err="1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internationale</a:t>
            </a:r>
            <a:r>
              <a:rPr lang="en-US" sz="2199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ctr">
              <a:lnSpc>
                <a:spcPts val="3079"/>
              </a:lnSpc>
            </a:pPr>
            <a:r>
              <a:rPr lang="en-US" sz="2199" b="1" dirty="0" err="1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Treffen</a:t>
            </a:r>
            <a:endParaRPr lang="en-US" sz="2199" b="1" dirty="0">
              <a:solidFill>
                <a:srgbClr val="EEF2E2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grpSp>
        <p:nvGrpSpPr>
          <p:cNvPr id="31" name="Group 22"/>
          <p:cNvGrpSpPr/>
          <p:nvPr/>
        </p:nvGrpSpPr>
        <p:grpSpPr>
          <a:xfrm>
            <a:off x="2054248" y="3459340"/>
            <a:ext cx="2822552" cy="1852300"/>
            <a:chOff x="0" y="0"/>
            <a:chExt cx="812800" cy="533400"/>
          </a:xfrm>
        </p:grpSpPr>
        <p:sp>
          <p:nvSpPr>
            <p:cNvPr id="1048599" name="Freeform 2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7B724F"/>
            </a:solidFill>
          </p:spPr>
        </p:sp>
        <p:sp>
          <p:nvSpPr>
            <p:cNvPr id="1048600" name="TextBox 24"/>
            <p:cNvSpPr txBox="1"/>
            <p:nvPr/>
          </p:nvSpPr>
          <p:spPr>
            <a:xfrm>
              <a:off x="38100" y="88900"/>
              <a:ext cx="736600" cy="368300"/>
            </a:xfrm>
            <a:prstGeom prst="rect">
              <a:avLst/>
            </a:prstGeom>
          </p:spPr>
          <p:txBody>
            <a:bodyPr lIns="12700" tIns="12700" rIns="12700" bIns="12700" rtlCol="0" anchor="ctr"/>
            <a:lstStyle/>
            <a:p>
              <a:pPr algn="ctr">
                <a:lnSpc>
                  <a:spcPts val="1791"/>
                </a:lnSpc>
              </a:pPr>
              <a:endParaRPr/>
            </a:p>
          </p:txBody>
        </p:sp>
      </p:grpSp>
      <p:sp>
        <p:nvSpPr>
          <p:cNvPr id="1048601" name="TextBox 25"/>
          <p:cNvSpPr txBox="1"/>
          <p:nvPr/>
        </p:nvSpPr>
        <p:spPr>
          <a:xfrm>
            <a:off x="2417787" y="3619500"/>
            <a:ext cx="2274689" cy="1544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40 </a:t>
            </a:r>
            <a:r>
              <a:rPr lang="en-US" sz="2199" b="1" dirty="0" err="1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neue</a:t>
            </a:r>
            <a:r>
              <a:rPr lang="en-US" sz="2199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ctr">
              <a:lnSpc>
                <a:spcPts val="3079"/>
              </a:lnSpc>
            </a:pPr>
            <a:r>
              <a:rPr lang="en-US" sz="2199" b="1" dirty="0" err="1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Freundschaften</a:t>
            </a:r>
            <a:r>
              <a:rPr lang="en-US" sz="2199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ctr">
              <a:lnSpc>
                <a:spcPts val="3079"/>
              </a:lnSpc>
            </a:pPr>
            <a:r>
              <a:rPr lang="en-US" sz="2199" b="1" dirty="0" err="1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über</a:t>
            </a:r>
            <a:r>
              <a:rPr lang="en-US" sz="2199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99" b="1" dirty="0" err="1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Grenzen</a:t>
            </a:r>
            <a:r>
              <a:rPr lang="en-US" sz="2199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ctr">
              <a:lnSpc>
                <a:spcPts val="3079"/>
              </a:lnSpc>
            </a:pPr>
            <a:r>
              <a:rPr lang="en-US" sz="2199" b="1" dirty="0" err="1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hinweg</a:t>
            </a:r>
            <a:endParaRPr lang="en-US" sz="2199" b="1" dirty="0">
              <a:solidFill>
                <a:srgbClr val="EEF2E2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grpSp>
        <p:nvGrpSpPr>
          <p:cNvPr id="32" name="Group 26"/>
          <p:cNvGrpSpPr/>
          <p:nvPr/>
        </p:nvGrpSpPr>
        <p:grpSpPr>
          <a:xfrm>
            <a:off x="3465524" y="5311640"/>
            <a:ext cx="2822552" cy="1852300"/>
            <a:chOff x="0" y="0"/>
            <a:chExt cx="812800" cy="533400"/>
          </a:xfrm>
        </p:grpSpPr>
        <p:sp>
          <p:nvSpPr>
            <p:cNvPr id="1048602" name="Freeform 2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7B724F"/>
            </a:solidFill>
          </p:spPr>
        </p:sp>
        <p:sp>
          <p:nvSpPr>
            <p:cNvPr id="1048603" name="TextBox 28"/>
            <p:cNvSpPr txBox="1"/>
            <p:nvPr/>
          </p:nvSpPr>
          <p:spPr>
            <a:xfrm>
              <a:off x="38100" y="88900"/>
              <a:ext cx="736600" cy="368300"/>
            </a:xfrm>
            <a:prstGeom prst="rect">
              <a:avLst/>
            </a:prstGeom>
          </p:spPr>
          <p:txBody>
            <a:bodyPr lIns="12700" tIns="12700" rIns="12700" bIns="12700" rtlCol="0" anchor="ctr"/>
            <a:lstStyle/>
            <a:p>
              <a:pPr algn="ctr">
                <a:lnSpc>
                  <a:spcPts val="1791"/>
                </a:lnSpc>
              </a:pPr>
              <a:endParaRPr/>
            </a:p>
          </p:txBody>
        </p:sp>
      </p:grpSp>
      <p:sp>
        <p:nvSpPr>
          <p:cNvPr id="1048604" name="TextBox 29"/>
          <p:cNvSpPr txBox="1"/>
          <p:nvPr/>
        </p:nvSpPr>
        <p:spPr>
          <a:xfrm>
            <a:off x="3877584" y="5622079"/>
            <a:ext cx="2177646" cy="1164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3"/>
              </a:lnSpc>
            </a:pPr>
            <a:r>
              <a:rPr lang="en-US" sz="3331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100 % </a:t>
            </a:r>
          </a:p>
          <a:p>
            <a:pPr algn="ctr">
              <a:lnSpc>
                <a:spcPts val="4663"/>
              </a:lnSpc>
            </a:pPr>
            <a:r>
              <a:rPr lang="en-US" sz="3331" b="1" dirty="0" err="1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Teamgeist</a:t>
            </a:r>
            <a:endParaRPr lang="en-US" sz="3331" b="1" dirty="0">
              <a:solidFill>
                <a:srgbClr val="EEF2E2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grpSp>
        <p:nvGrpSpPr>
          <p:cNvPr id="33" name="Group 30"/>
          <p:cNvGrpSpPr/>
          <p:nvPr/>
        </p:nvGrpSpPr>
        <p:grpSpPr>
          <a:xfrm>
            <a:off x="5377002" y="3459340"/>
            <a:ext cx="2822552" cy="1852300"/>
            <a:chOff x="0" y="0"/>
            <a:chExt cx="812800" cy="533400"/>
          </a:xfrm>
        </p:grpSpPr>
        <p:sp>
          <p:nvSpPr>
            <p:cNvPr id="1048605" name="Freeform 3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7B724F"/>
            </a:solidFill>
          </p:spPr>
        </p:sp>
        <p:sp>
          <p:nvSpPr>
            <p:cNvPr id="1048606" name="TextBox 32"/>
            <p:cNvSpPr txBox="1"/>
            <p:nvPr/>
          </p:nvSpPr>
          <p:spPr>
            <a:xfrm>
              <a:off x="38100" y="88900"/>
              <a:ext cx="736600" cy="368300"/>
            </a:xfrm>
            <a:prstGeom prst="rect">
              <a:avLst/>
            </a:prstGeom>
          </p:spPr>
          <p:txBody>
            <a:bodyPr lIns="12700" tIns="12700" rIns="12700" bIns="12700" rtlCol="0" anchor="ctr"/>
            <a:lstStyle/>
            <a:p>
              <a:pPr algn="ctr">
                <a:lnSpc>
                  <a:spcPts val="1791"/>
                </a:lnSpc>
              </a:pPr>
              <a:endParaRPr/>
            </a:p>
          </p:txBody>
        </p:sp>
      </p:grpSp>
      <p:sp>
        <p:nvSpPr>
          <p:cNvPr id="1048607" name="TextBox 33"/>
          <p:cNvSpPr txBox="1"/>
          <p:nvPr/>
        </p:nvSpPr>
        <p:spPr>
          <a:xfrm>
            <a:off x="5795397" y="3735250"/>
            <a:ext cx="1977003" cy="1542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78"/>
              </a:lnSpc>
            </a:pPr>
            <a:r>
              <a:rPr lang="en-US" sz="2913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 Europa – </a:t>
            </a:r>
          </a:p>
          <a:p>
            <a:pPr algn="ctr">
              <a:lnSpc>
                <a:spcPts val="4078"/>
              </a:lnSpc>
            </a:pPr>
            <a:r>
              <a:rPr lang="en-US" sz="2913" b="1" dirty="0" err="1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viele</a:t>
            </a:r>
            <a:r>
              <a:rPr lang="en-US" sz="2913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Ideen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2" grpId="0"/>
      <p:bldP spid="1048595" grpId="0"/>
      <p:bldP spid="1048598" grpId="0"/>
      <p:bldP spid="1048601" grpId="0"/>
      <p:bldP spid="1048604" grpId="0"/>
      <p:bldP spid="10486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48609" name="Freeform 3"/>
          <p:cNvSpPr/>
          <p:nvPr/>
        </p:nvSpPr>
        <p:spPr>
          <a:xfrm>
            <a:off x="1" y="243840"/>
            <a:ext cx="2113280" cy="7081203"/>
          </a:xfrm>
          <a:custGeom>
            <a:avLst/>
            <a:gdLst/>
            <a:ahLst/>
            <a:cxnLst/>
            <a:rect l="l" t="t" r="r" b="b"/>
            <a:pathLst>
              <a:path w="2113280" h="7081203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48610" name="Freeform 4"/>
          <p:cNvSpPr/>
          <p:nvPr/>
        </p:nvSpPr>
        <p:spPr>
          <a:xfrm>
            <a:off x="21782" y="304"/>
            <a:ext cx="2082423" cy="7309833"/>
          </a:xfrm>
          <a:custGeom>
            <a:avLst/>
            <a:gdLst/>
            <a:ahLst/>
            <a:cxnLst/>
            <a:rect l="l" t="t" r="r" b="b"/>
            <a:pathLst>
              <a:path w="2082423" h="730983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38" name="Group 5"/>
          <p:cNvGrpSpPr/>
          <p:nvPr/>
        </p:nvGrpSpPr>
        <p:grpSpPr>
          <a:xfrm>
            <a:off x="0" y="0"/>
            <a:ext cx="195072" cy="7315200"/>
            <a:chOff x="0" y="0"/>
            <a:chExt cx="260096" cy="9753600"/>
          </a:xfrm>
        </p:grpSpPr>
        <p:sp>
          <p:nvSpPr>
            <p:cNvPr id="1048611" name="Freeform 6"/>
            <p:cNvSpPr/>
            <p:nvPr/>
          </p:nvSpPr>
          <p:spPr>
            <a:xfrm>
              <a:off x="0" y="0"/>
              <a:ext cx="260096" cy="9753600"/>
            </a:xfrm>
            <a:custGeom>
              <a:avLst/>
              <a:gdLst/>
              <a:ahLst/>
              <a:cxnLst/>
              <a:rect l="l" t="t" r="r" b="b"/>
              <a:pathLst>
                <a:path w="260096" h="9753600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id="39" name="Group 7"/>
          <p:cNvGrpSpPr/>
          <p:nvPr/>
        </p:nvGrpSpPr>
        <p:grpSpPr>
          <a:xfrm>
            <a:off x="62" y="758607"/>
            <a:ext cx="1448913" cy="541872"/>
            <a:chOff x="0" y="0"/>
            <a:chExt cx="1931884" cy="722496"/>
          </a:xfrm>
        </p:grpSpPr>
        <p:sp>
          <p:nvSpPr>
            <p:cNvPr id="1048612" name="Freeform 8"/>
            <p:cNvSpPr/>
            <p:nvPr/>
          </p:nvSpPr>
          <p:spPr>
            <a:xfrm>
              <a:off x="0" y="0"/>
              <a:ext cx="1942021" cy="722376"/>
            </a:xfrm>
            <a:custGeom>
              <a:avLst/>
              <a:gdLst/>
              <a:ahLst/>
              <a:cxnLst/>
              <a:rect l="l" t="t" r="r" b="b"/>
              <a:pathLst>
                <a:path w="1942021" h="722376">
                  <a:moveTo>
                    <a:pt x="1931924" y="383413"/>
                  </a:moveTo>
                  <a:lnTo>
                    <a:pt x="1606296" y="708914"/>
                  </a:lnTo>
                  <a:cubicBezTo>
                    <a:pt x="1604137" y="711200"/>
                    <a:pt x="1601470" y="713486"/>
                    <a:pt x="1599184" y="715645"/>
                  </a:cubicBezTo>
                  <a:cubicBezTo>
                    <a:pt x="1592580" y="722376"/>
                    <a:pt x="1585722" y="722376"/>
                    <a:pt x="1578864" y="722376"/>
                  </a:cubicBezTo>
                  <a:lnTo>
                    <a:pt x="1449832" y="722376"/>
                  </a:lnTo>
                  <a:lnTo>
                    <a:pt x="0" y="718058"/>
                  </a:lnTo>
                  <a:lnTo>
                    <a:pt x="0" y="0"/>
                  </a:lnTo>
                  <a:lnTo>
                    <a:pt x="1449832" y="3429"/>
                  </a:lnTo>
                  <a:lnTo>
                    <a:pt x="1578864" y="3429"/>
                  </a:lnTo>
                  <a:cubicBezTo>
                    <a:pt x="1585722" y="3429"/>
                    <a:pt x="1592580" y="10160"/>
                    <a:pt x="1599184" y="10160"/>
                  </a:cubicBezTo>
                  <a:cubicBezTo>
                    <a:pt x="1599184" y="17018"/>
                    <a:pt x="1606296" y="17018"/>
                    <a:pt x="1606296" y="17018"/>
                  </a:cubicBezTo>
                  <a:lnTo>
                    <a:pt x="1931924" y="342519"/>
                  </a:lnTo>
                  <a:cubicBezTo>
                    <a:pt x="1945386" y="356108"/>
                    <a:pt x="1945386" y="369570"/>
                    <a:pt x="1931924" y="383286"/>
                  </a:cubicBezTo>
                  <a:close/>
                </a:path>
              </a:pathLst>
            </a:custGeom>
            <a:solidFill>
              <a:srgbClr val="A53010"/>
            </a:solidFill>
          </p:spPr>
        </p:sp>
      </p:grpSp>
      <p:sp>
        <p:nvSpPr>
          <p:cNvPr id="1048613" name="TextBox 9"/>
          <p:cNvSpPr txBox="1"/>
          <p:nvPr/>
        </p:nvSpPr>
        <p:spPr>
          <a:xfrm>
            <a:off x="1731924" y="731520"/>
            <a:ext cx="7290156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4"/>
              </a:lnSpc>
            </a:pPr>
            <a:r>
              <a:rPr lang="en-US" sz="3845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Nachhaltigkeit und Umwelt</a:t>
            </a:r>
          </a:p>
        </p:txBody>
      </p:sp>
      <p:grpSp>
        <p:nvGrpSpPr>
          <p:cNvPr id="40" name="Group 10"/>
          <p:cNvGrpSpPr/>
          <p:nvPr/>
        </p:nvGrpSpPr>
        <p:grpSpPr>
          <a:xfrm>
            <a:off x="465880" y="1400799"/>
            <a:ext cx="2822552" cy="1852300"/>
            <a:chOff x="0" y="0"/>
            <a:chExt cx="812800" cy="533400"/>
          </a:xfrm>
        </p:grpSpPr>
        <p:sp>
          <p:nvSpPr>
            <p:cNvPr id="1048614" name="Freeform 1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7B724F"/>
            </a:solidFill>
          </p:spPr>
        </p:sp>
        <p:sp>
          <p:nvSpPr>
            <p:cNvPr id="1048615" name="TextBox 12"/>
            <p:cNvSpPr txBox="1"/>
            <p:nvPr/>
          </p:nvSpPr>
          <p:spPr>
            <a:xfrm>
              <a:off x="38100" y="88900"/>
              <a:ext cx="736600" cy="368300"/>
            </a:xfrm>
            <a:prstGeom prst="rect">
              <a:avLst/>
            </a:prstGeom>
          </p:spPr>
          <p:txBody>
            <a:bodyPr lIns="12700" tIns="12700" rIns="12700" bIns="12700" rtlCol="0" anchor="ctr"/>
            <a:lstStyle/>
            <a:p>
              <a:pPr algn="ctr">
                <a:lnSpc>
                  <a:spcPts val="1791"/>
                </a:lnSpc>
              </a:pPr>
              <a:endParaRPr/>
            </a:p>
          </p:txBody>
        </p:sp>
      </p:grpSp>
      <p:sp>
        <p:nvSpPr>
          <p:cNvPr id="1048616" name="TextBox 13"/>
          <p:cNvSpPr txBox="1"/>
          <p:nvPr/>
        </p:nvSpPr>
        <p:spPr>
          <a:xfrm>
            <a:off x="832733" y="1824880"/>
            <a:ext cx="2350301" cy="114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6"/>
              </a:lnSpc>
            </a:pPr>
            <a:r>
              <a:rPr lang="en-US" sz="2190" b="1" dirty="0" err="1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Etwa</a:t>
            </a:r>
            <a:r>
              <a:rPr lang="en-US" sz="2190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100 </a:t>
            </a:r>
            <a:r>
              <a:rPr lang="en-US" sz="2190" b="1" dirty="0" err="1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Bäume</a:t>
            </a:r>
            <a:r>
              <a:rPr lang="en-US" sz="2190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ctr">
              <a:lnSpc>
                <a:spcPts val="3066"/>
              </a:lnSpc>
            </a:pPr>
            <a:r>
              <a:rPr lang="en-US" sz="2190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und </a:t>
            </a:r>
            <a:r>
              <a:rPr lang="en-US" sz="2190" b="1" dirty="0" err="1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Pflanzen</a:t>
            </a:r>
            <a:r>
              <a:rPr lang="en-US" sz="2190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ctr">
              <a:lnSpc>
                <a:spcPts val="3066"/>
              </a:lnSpc>
            </a:pPr>
            <a:r>
              <a:rPr lang="en-US" sz="2190" b="1" dirty="0" err="1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gepflanzt</a:t>
            </a:r>
            <a:r>
              <a:rPr lang="en-US" sz="2190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🌳</a:t>
            </a:r>
          </a:p>
        </p:txBody>
      </p:sp>
      <p:grpSp>
        <p:nvGrpSpPr>
          <p:cNvPr id="41" name="Group 14"/>
          <p:cNvGrpSpPr/>
          <p:nvPr/>
        </p:nvGrpSpPr>
        <p:grpSpPr>
          <a:xfrm>
            <a:off x="3555132" y="1400799"/>
            <a:ext cx="2822552" cy="1852300"/>
            <a:chOff x="0" y="0"/>
            <a:chExt cx="812800" cy="533400"/>
          </a:xfrm>
        </p:grpSpPr>
        <p:sp>
          <p:nvSpPr>
            <p:cNvPr id="1048617" name="Freeform 1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7B724F"/>
            </a:solidFill>
          </p:spPr>
        </p:sp>
        <p:sp>
          <p:nvSpPr>
            <p:cNvPr id="1048618" name="TextBox 16"/>
            <p:cNvSpPr txBox="1"/>
            <p:nvPr/>
          </p:nvSpPr>
          <p:spPr>
            <a:xfrm>
              <a:off x="38100" y="88900"/>
              <a:ext cx="736600" cy="368300"/>
            </a:xfrm>
            <a:prstGeom prst="rect">
              <a:avLst/>
            </a:prstGeom>
          </p:spPr>
          <p:txBody>
            <a:bodyPr lIns="12700" tIns="12700" rIns="12700" bIns="12700" rtlCol="0" anchor="ctr"/>
            <a:lstStyle/>
            <a:p>
              <a:pPr algn="ctr">
                <a:lnSpc>
                  <a:spcPts val="1791"/>
                </a:lnSpc>
              </a:pPr>
              <a:endParaRPr/>
            </a:p>
          </p:txBody>
        </p:sp>
      </p:grpSp>
      <p:sp>
        <p:nvSpPr>
          <p:cNvPr id="1048619" name="TextBox 17"/>
          <p:cNvSpPr txBox="1"/>
          <p:nvPr/>
        </p:nvSpPr>
        <p:spPr>
          <a:xfrm>
            <a:off x="4009377" y="1720747"/>
            <a:ext cx="2010618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400 kg </a:t>
            </a:r>
            <a:r>
              <a:rPr lang="en-US" sz="2199" b="1" dirty="0" err="1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Abfall</a:t>
            </a:r>
            <a:r>
              <a:rPr lang="en-US" sz="2199" dirty="0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ctr">
              <a:lnSpc>
                <a:spcPts val="3079"/>
              </a:lnSpc>
            </a:pPr>
            <a:r>
              <a:rPr lang="en-US" sz="2199" dirty="0" err="1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gesammelt</a:t>
            </a:r>
            <a:r>
              <a:rPr lang="en-US" sz="2199" dirty="0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ctr">
              <a:lnSpc>
                <a:spcPts val="3079"/>
              </a:lnSpc>
            </a:pPr>
            <a:r>
              <a:rPr lang="en-US" sz="2199" dirty="0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und </a:t>
            </a:r>
            <a:r>
              <a:rPr lang="en-US" sz="2199" dirty="0" err="1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recycelt</a:t>
            </a:r>
            <a:r>
              <a:rPr lang="en-US" sz="21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♻️</a:t>
            </a:r>
          </a:p>
        </p:txBody>
      </p:sp>
      <p:grpSp>
        <p:nvGrpSpPr>
          <p:cNvPr id="42" name="Group 18"/>
          <p:cNvGrpSpPr/>
          <p:nvPr/>
        </p:nvGrpSpPr>
        <p:grpSpPr>
          <a:xfrm>
            <a:off x="6750535" y="1400799"/>
            <a:ext cx="2822552" cy="1751979"/>
            <a:chOff x="0" y="0"/>
            <a:chExt cx="812800" cy="504511"/>
          </a:xfrm>
        </p:grpSpPr>
        <p:sp>
          <p:nvSpPr>
            <p:cNvPr id="1048620" name="Freeform 19"/>
            <p:cNvSpPr/>
            <p:nvPr/>
          </p:nvSpPr>
          <p:spPr>
            <a:xfrm>
              <a:off x="0" y="0"/>
              <a:ext cx="812800" cy="504546"/>
            </a:xfrm>
            <a:custGeom>
              <a:avLst/>
              <a:gdLst/>
              <a:ahLst/>
              <a:cxnLst/>
              <a:rect l="l" t="t" r="r" b="b"/>
              <a:pathLst>
                <a:path w="812800" h="504546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426"/>
                    <a:pt x="603543" y="36476"/>
                    <a:pt x="623736" y="82373"/>
                  </a:cubicBezTo>
                  <a:cubicBezTo>
                    <a:pt x="742003" y="76252"/>
                    <a:pt x="827989" y="163038"/>
                    <a:pt x="775586" y="248213"/>
                  </a:cubicBezTo>
                  <a:cubicBezTo>
                    <a:pt x="793012" y="266112"/>
                    <a:pt x="807550" y="286132"/>
                    <a:pt x="812800" y="313004"/>
                  </a:cubicBezTo>
                  <a:cubicBezTo>
                    <a:pt x="812800" y="320701"/>
                    <a:pt x="812800" y="328380"/>
                    <a:pt x="812800" y="336077"/>
                  </a:cubicBezTo>
                  <a:cubicBezTo>
                    <a:pt x="797154" y="404467"/>
                    <a:pt x="729827" y="450680"/>
                    <a:pt x="619295" y="438239"/>
                  </a:cubicBezTo>
                  <a:cubicBezTo>
                    <a:pt x="590856" y="473354"/>
                    <a:pt x="540252" y="508749"/>
                    <a:pt x="461507" y="504140"/>
                  </a:cubicBezTo>
                  <a:cubicBezTo>
                    <a:pt x="420804" y="501835"/>
                    <a:pt x="392488" y="488482"/>
                    <a:pt x="367697" y="472260"/>
                  </a:cubicBezTo>
                  <a:cubicBezTo>
                    <a:pt x="341584" y="485745"/>
                    <a:pt x="313304" y="496327"/>
                    <a:pt x="272443" y="496444"/>
                  </a:cubicBezTo>
                  <a:cubicBezTo>
                    <a:pt x="177910" y="496643"/>
                    <a:pt x="114672" y="444692"/>
                    <a:pt x="113139" y="373432"/>
                  </a:cubicBezTo>
                  <a:cubicBezTo>
                    <a:pt x="52367" y="356761"/>
                    <a:pt x="11206" y="325644"/>
                    <a:pt x="0" y="272398"/>
                  </a:cubicBezTo>
                  <a:cubicBezTo>
                    <a:pt x="0" y="264701"/>
                    <a:pt x="0" y="256988"/>
                    <a:pt x="0" y="249325"/>
                  </a:cubicBezTo>
                  <a:cubicBezTo>
                    <a:pt x="12369" y="196561"/>
                    <a:pt x="51292" y="163418"/>
                    <a:pt x="116099" y="149369"/>
                  </a:cubicBezTo>
                  <a:cubicBezTo>
                    <a:pt x="112205" y="60362"/>
                    <a:pt x="241837" y="4744"/>
                    <a:pt x="348333" y="43957"/>
                  </a:cubicBezTo>
                  <a:cubicBezTo>
                    <a:pt x="373689" y="24566"/>
                    <a:pt x="409562" y="3417"/>
                    <a:pt x="461490" y="0"/>
                  </a:cubicBezTo>
                  <a:close/>
                </a:path>
              </a:pathLst>
            </a:custGeom>
            <a:solidFill>
              <a:srgbClr val="7B724F"/>
            </a:solidFill>
          </p:spPr>
        </p:sp>
        <p:sp>
          <p:nvSpPr>
            <p:cNvPr id="1048621" name="TextBox 20"/>
            <p:cNvSpPr txBox="1"/>
            <p:nvPr/>
          </p:nvSpPr>
          <p:spPr>
            <a:xfrm>
              <a:off x="38100" y="84085"/>
              <a:ext cx="736600" cy="348353"/>
            </a:xfrm>
            <a:prstGeom prst="rect">
              <a:avLst/>
            </a:prstGeom>
          </p:spPr>
          <p:txBody>
            <a:bodyPr lIns="12700" tIns="12700" rIns="12700" bIns="12700" rtlCol="0" anchor="ctr"/>
            <a:lstStyle/>
            <a:p>
              <a:pPr algn="ctr">
                <a:lnSpc>
                  <a:spcPts val="1791"/>
                </a:lnSpc>
              </a:pPr>
              <a:endParaRPr/>
            </a:p>
          </p:txBody>
        </p:sp>
      </p:grpSp>
      <p:sp>
        <p:nvSpPr>
          <p:cNvPr id="1048622" name="TextBox 21"/>
          <p:cNvSpPr txBox="1"/>
          <p:nvPr/>
        </p:nvSpPr>
        <p:spPr>
          <a:xfrm>
            <a:off x="7187308" y="1690366"/>
            <a:ext cx="2127474" cy="1244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86"/>
              </a:lnSpc>
            </a:pPr>
            <a:r>
              <a:rPr lang="en-US" sz="1776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30 </a:t>
            </a:r>
            <a:r>
              <a:rPr lang="en-US" sz="1776" b="1" dirty="0" err="1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Insektenhotels</a:t>
            </a:r>
            <a:r>
              <a:rPr lang="en-US" sz="1776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</a:p>
          <a:p>
            <a:pPr algn="ctr">
              <a:lnSpc>
                <a:spcPts val="2486"/>
              </a:lnSpc>
            </a:pPr>
            <a:r>
              <a:rPr lang="en-US" sz="1776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 </a:t>
            </a:r>
            <a:r>
              <a:rPr lang="en-US" sz="1776" b="1" dirty="0" err="1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Mooswände</a:t>
            </a:r>
            <a:r>
              <a:rPr lang="en-US" sz="1776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</a:p>
          <a:p>
            <a:pPr algn="ctr">
              <a:lnSpc>
                <a:spcPts val="2486"/>
              </a:lnSpc>
            </a:pPr>
            <a:r>
              <a:rPr lang="en-US" sz="1776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 </a:t>
            </a:r>
            <a:r>
              <a:rPr lang="en-US" sz="1776" b="1" dirty="0" err="1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nachhaltige</a:t>
            </a:r>
            <a:r>
              <a:rPr lang="en-US" sz="1776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ctr">
              <a:lnSpc>
                <a:spcPts val="2486"/>
              </a:lnSpc>
            </a:pPr>
            <a:r>
              <a:rPr lang="en-US" sz="1776" b="1" dirty="0" err="1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Klassenzimmer</a:t>
            </a:r>
            <a:endParaRPr lang="en-US" sz="1776" b="1" dirty="0">
              <a:solidFill>
                <a:srgbClr val="EEF2E2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grpSp>
        <p:nvGrpSpPr>
          <p:cNvPr id="43" name="Group 22"/>
          <p:cNvGrpSpPr/>
          <p:nvPr/>
        </p:nvGrpSpPr>
        <p:grpSpPr>
          <a:xfrm>
            <a:off x="2054248" y="3459340"/>
            <a:ext cx="2822552" cy="1852300"/>
            <a:chOff x="0" y="0"/>
            <a:chExt cx="812800" cy="533400"/>
          </a:xfrm>
        </p:grpSpPr>
        <p:sp>
          <p:nvSpPr>
            <p:cNvPr id="1048623" name="Freeform 2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7B724F"/>
            </a:solidFill>
          </p:spPr>
        </p:sp>
        <p:sp>
          <p:nvSpPr>
            <p:cNvPr id="1048624" name="TextBox 24"/>
            <p:cNvSpPr txBox="1"/>
            <p:nvPr/>
          </p:nvSpPr>
          <p:spPr>
            <a:xfrm>
              <a:off x="38100" y="88900"/>
              <a:ext cx="736600" cy="368300"/>
            </a:xfrm>
            <a:prstGeom prst="rect">
              <a:avLst/>
            </a:prstGeom>
          </p:spPr>
          <p:txBody>
            <a:bodyPr lIns="12700" tIns="12700" rIns="12700" bIns="12700" rtlCol="0" anchor="ctr"/>
            <a:lstStyle/>
            <a:p>
              <a:pPr algn="ctr">
                <a:lnSpc>
                  <a:spcPts val="1791"/>
                </a:lnSpc>
              </a:pPr>
              <a:endParaRPr/>
            </a:p>
          </p:txBody>
        </p:sp>
      </p:grpSp>
      <p:sp>
        <p:nvSpPr>
          <p:cNvPr id="1048625" name="TextBox 25"/>
          <p:cNvSpPr txBox="1"/>
          <p:nvPr/>
        </p:nvSpPr>
        <p:spPr>
          <a:xfrm>
            <a:off x="2429989" y="3910731"/>
            <a:ext cx="2250286" cy="1026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2"/>
              </a:lnSpc>
            </a:pPr>
            <a:r>
              <a:rPr lang="en-US" sz="1930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 </a:t>
            </a:r>
            <a:r>
              <a:rPr lang="en-US" sz="1930" b="1" dirty="0" err="1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Plastikbecher</a:t>
            </a:r>
            <a:r>
              <a:rPr lang="en-US" sz="1930" dirty="0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ctr">
              <a:lnSpc>
                <a:spcPts val="2702"/>
              </a:lnSpc>
            </a:pPr>
            <a:r>
              <a:rPr lang="en-US" sz="1930" dirty="0" err="1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bei</a:t>
            </a:r>
            <a:r>
              <a:rPr lang="en-US" sz="1930" dirty="0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930" dirty="0" err="1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unseren</a:t>
            </a:r>
            <a:r>
              <a:rPr lang="en-US" sz="1930" dirty="0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ctr">
              <a:lnSpc>
                <a:spcPts val="2702"/>
              </a:lnSpc>
            </a:pPr>
            <a:r>
              <a:rPr lang="en-US" sz="1930" dirty="0" err="1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Veranstaltungen</a:t>
            </a:r>
            <a:r>
              <a:rPr lang="en-US" sz="1930" dirty="0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 ☕</a:t>
            </a:r>
          </a:p>
        </p:txBody>
      </p:sp>
      <p:grpSp>
        <p:nvGrpSpPr>
          <p:cNvPr id="44" name="Group 26"/>
          <p:cNvGrpSpPr/>
          <p:nvPr/>
        </p:nvGrpSpPr>
        <p:grpSpPr>
          <a:xfrm>
            <a:off x="5377002" y="3459340"/>
            <a:ext cx="2822552" cy="1852300"/>
            <a:chOff x="0" y="0"/>
            <a:chExt cx="812800" cy="533400"/>
          </a:xfrm>
        </p:grpSpPr>
        <p:sp>
          <p:nvSpPr>
            <p:cNvPr id="1048626" name="Freeform 2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7B724F"/>
            </a:solidFill>
          </p:spPr>
        </p:sp>
        <p:sp>
          <p:nvSpPr>
            <p:cNvPr id="1048627" name="TextBox 28"/>
            <p:cNvSpPr txBox="1"/>
            <p:nvPr/>
          </p:nvSpPr>
          <p:spPr>
            <a:xfrm>
              <a:off x="38100" y="88900"/>
              <a:ext cx="736600" cy="368300"/>
            </a:xfrm>
            <a:prstGeom prst="rect">
              <a:avLst/>
            </a:prstGeom>
          </p:spPr>
          <p:txBody>
            <a:bodyPr lIns="12700" tIns="12700" rIns="12700" bIns="12700" rtlCol="0" anchor="ctr"/>
            <a:lstStyle/>
            <a:p>
              <a:pPr algn="ctr">
                <a:lnSpc>
                  <a:spcPts val="1791"/>
                </a:lnSpc>
              </a:pPr>
              <a:endParaRPr/>
            </a:p>
          </p:txBody>
        </p:sp>
      </p:grpSp>
      <p:sp>
        <p:nvSpPr>
          <p:cNvPr id="1048628" name="TextBox 29"/>
          <p:cNvSpPr txBox="1"/>
          <p:nvPr/>
        </p:nvSpPr>
        <p:spPr>
          <a:xfrm>
            <a:off x="5456373" y="3832982"/>
            <a:ext cx="2654226" cy="1073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5"/>
              </a:lnSpc>
            </a:pPr>
            <a:r>
              <a:rPr lang="en-US" sz="2061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50 </a:t>
            </a:r>
          </a:p>
          <a:p>
            <a:pPr algn="ctr">
              <a:lnSpc>
                <a:spcPts val="2885"/>
              </a:lnSpc>
            </a:pPr>
            <a:r>
              <a:rPr lang="en-US" sz="2061" b="1" dirty="0" err="1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Unterrichtsstunden</a:t>
            </a:r>
            <a:r>
              <a:rPr lang="en-US" sz="2061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ctr">
              <a:lnSpc>
                <a:spcPts val="2885"/>
              </a:lnSpc>
            </a:pPr>
            <a:r>
              <a:rPr lang="en-US" sz="2061" b="1" dirty="0" err="1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im</a:t>
            </a:r>
            <a:r>
              <a:rPr lang="en-US" sz="2061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61" b="1" dirty="0" err="1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Freien</a:t>
            </a:r>
            <a:r>
              <a:rPr lang="en-US" sz="2061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☀️</a:t>
            </a:r>
          </a:p>
        </p:txBody>
      </p:sp>
      <p:grpSp>
        <p:nvGrpSpPr>
          <p:cNvPr id="45" name="Group 30"/>
          <p:cNvGrpSpPr/>
          <p:nvPr/>
        </p:nvGrpSpPr>
        <p:grpSpPr>
          <a:xfrm>
            <a:off x="3465524" y="5311640"/>
            <a:ext cx="2822552" cy="1852300"/>
            <a:chOff x="0" y="0"/>
            <a:chExt cx="812800" cy="533400"/>
          </a:xfrm>
        </p:grpSpPr>
        <p:sp>
          <p:nvSpPr>
            <p:cNvPr id="1048629" name="Freeform 3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7B724F"/>
            </a:solidFill>
          </p:spPr>
        </p:sp>
        <p:sp>
          <p:nvSpPr>
            <p:cNvPr id="1048630" name="TextBox 32"/>
            <p:cNvSpPr txBox="1"/>
            <p:nvPr/>
          </p:nvSpPr>
          <p:spPr>
            <a:xfrm>
              <a:off x="38100" y="88900"/>
              <a:ext cx="736600" cy="368300"/>
            </a:xfrm>
            <a:prstGeom prst="rect">
              <a:avLst/>
            </a:prstGeom>
          </p:spPr>
          <p:txBody>
            <a:bodyPr lIns="12700" tIns="12700" rIns="12700" bIns="12700" rtlCol="0" anchor="ctr"/>
            <a:lstStyle/>
            <a:p>
              <a:pPr algn="ctr">
                <a:lnSpc>
                  <a:spcPts val="1791"/>
                </a:lnSpc>
              </a:pPr>
              <a:endParaRPr/>
            </a:p>
          </p:txBody>
        </p:sp>
      </p:grpSp>
      <p:sp>
        <p:nvSpPr>
          <p:cNvPr id="1048631" name="TextBox 33"/>
          <p:cNvSpPr txBox="1"/>
          <p:nvPr/>
        </p:nvSpPr>
        <p:spPr>
          <a:xfrm>
            <a:off x="3708311" y="5733991"/>
            <a:ext cx="2369195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 </a:t>
            </a:r>
            <a:r>
              <a:rPr lang="en-US" sz="2199" b="1" dirty="0" err="1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Ziel</a:t>
            </a:r>
            <a:r>
              <a:rPr lang="en-US" sz="2199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 </a:t>
            </a:r>
            <a:r>
              <a:rPr lang="en-US" sz="2199" b="1" dirty="0" err="1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eine</a:t>
            </a:r>
            <a:r>
              <a:rPr lang="en-US" sz="2199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ctr">
              <a:lnSpc>
                <a:spcPts val="3079"/>
              </a:lnSpc>
            </a:pPr>
            <a:r>
              <a:rPr lang="en-US" sz="2199" b="1" dirty="0" err="1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grünere</a:t>
            </a:r>
            <a:r>
              <a:rPr lang="en-US" sz="2199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Zukunft </a:t>
            </a:r>
          </a:p>
          <a:p>
            <a:pPr algn="ctr">
              <a:lnSpc>
                <a:spcPts val="3079"/>
              </a:lnSpc>
            </a:pPr>
            <a:r>
              <a:rPr lang="en-US" sz="2199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6" grpId="0"/>
      <p:bldP spid="1048619" grpId="0"/>
      <p:bldP spid="1048622" grpId="0"/>
      <p:bldP spid="1048625" grpId="0"/>
      <p:bldP spid="1048628" grpId="0"/>
      <p:bldP spid="10486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48666" name="Freeform 3"/>
          <p:cNvSpPr/>
          <p:nvPr/>
        </p:nvSpPr>
        <p:spPr>
          <a:xfrm>
            <a:off x="1" y="243840"/>
            <a:ext cx="2113280" cy="7081203"/>
          </a:xfrm>
          <a:custGeom>
            <a:avLst/>
            <a:gdLst/>
            <a:ahLst/>
            <a:cxnLst/>
            <a:rect l="l" t="t" r="r" b="b"/>
            <a:pathLst>
              <a:path w="2113280" h="7081203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48667" name="Freeform 4"/>
          <p:cNvSpPr/>
          <p:nvPr/>
        </p:nvSpPr>
        <p:spPr>
          <a:xfrm>
            <a:off x="21782" y="304"/>
            <a:ext cx="2082423" cy="7309833"/>
          </a:xfrm>
          <a:custGeom>
            <a:avLst/>
            <a:gdLst/>
            <a:ahLst/>
            <a:cxnLst/>
            <a:rect l="l" t="t" r="r" b="b"/>
            <a:pathLst>
              <a:path w="2082423" h="730983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61" name="Group 5"/>
          <p:cNvGrpSpPr/>
          <p:nvPr/>
        </p:nvGrpSpPr>
        <p:grpSpPr>
          <a:xfrm>
            <a:off x="0" y="0"/>
            <a:ext cx="195072" cy="7315200"/>
            <a:chOff x="0" y="0"/>
            <a:chExt cx="260096" cy="9753600"/>
          </a:xfrm>
        </p:grpSpPr>
        <p:sp>
          <p:nvSpPr>
            <p:cNvPr id="1048668" name="Freeform 6"/>
            <p:cNvSpPr/>
            <p:nvPr/>
          </p:nvSpPr>
          <p:spPr>
            <a:xfrm>
              <a:off x="0" y="0"/>
              <a:ext cx="260096" cy="9753600"/>
            </a:xfrm>
            <a:custGeom>
              <a:avLst/>
              <a:gdLst/>
              <a:ahLst/>
              <a:cxnLst/>
              <a:rect l="l" t="t" r="r" b="b"/>
              <a:pathLst>
                <a:path w="260096" h="9753600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id="62" name="Group 7"/>
          <p:cNvGrpSpPr/>
          <p:nvPr/>
        </p:nvGrpSpPr>
        <p:grpSpPr>
          <a:xfrm>
            <a:off x="62" y="758607"/>
            <a:ext cx="1448913" cy="541872"/>
            <a:chOff x="0" y="0"/>
            <a:chExt cx="1931884" cy="722496"/>
          </a:xfrm>
        </p:grpSpPr>
        <p:sp>
          <p:nvSpPr>
            <p:cNvPr id="1048669" name="Freeform 8"/>
            <p:cNvSpPr/>
            <p:nvPr/>
          </p:nvSpPr>
          <p:spPr>
            <a:xfrm>
              <a:off x="0" y="0"/>
              <a:ext cx="1942021" cy="722376"/>
            </a:xfrm>
            <a:custGeom>
              <a:avLst/>
              <a:gdLst/>
              <a:ahLst/>
              <a:cxnLst/>
              <a:rect l="l" t="t" r="r" b="b"/>
              <a:pathLst>
                <a:path w="1942021" h="722376">
                  <a:moveTo>
                    <a:pt x="1931924" y="383413"/>
                  </a:moveTo>
                  <a:lnTo>
                    <a:pt x="1606296" y="708914"/>
                  </a:lnTo>
                  <a:cubicBezTo>
                    <a:pt x="1604137" y="711200"/>
                    <a:pt x="1601470" y="713486"/>
                    <a:pt x="1599184" y="715645"/>
                  </a:cubicBezTo>
                  <a:cubicBezTo>
                    <a:pt x="1592580" y="722376"/>
                    <a:pt x="1585722" y="722376"/>
                    <a:pt x="1578864" y="722376"/>
                  </a:cubicBezTo>
                  <a:lnTo>
                    <a:pt x="1449832" y="722376"/>
                  </a:lnTo>
                  <a:lnTo>
                    <a:pt x="0" y="718058"/>
                  </a:lnTo>
                  <a:lnTo>
                    <a:pt x="0" y="0"/>
                  </a:lnTo>
                  <a:lnTo>
                    <a:pt x="1449832" y="3429"/>
                  </a:lnTo>
                  <a:lnTo>
                    <a:pt x="1578864" y="3429"/>
                  </a:lnTo>
                  <a:cubicBezTo>
                    <a:pt x="1585722" y="3429"/>
                    <a:pt x="1592580" y="10160"/>
                    <a:pt x="1599184" y="10160"/>
                  </a:cubicBezTo>
                  <a:cubicBezTo>
                    <a:pt x="1599184" y="17018"/>
                    <a:pt x="1606296" y="17018"/>
                    <a:pt x="1606296" y="17018"/>
                  </a:cubicBezTo>
                  <a:lnTo>
                    <a:pt x="1931924" y="342519"/>
                  </a:lnTo>
                  <a:cubicBezTo>
                    <a:pt x="1945386" y="356108"/>
                    <a:pt x="1945386" y="369570"/>
                    <a:pt x="1931924" y="383286"/>
                  </a:cubicBezTo>
                  <a:close/>
                </a:path>
              </a:pathLst>
            </a:custGeom>
            <a:solidFill>
              <a:srgbClr val="A53010"/>
            </a:solidFill>
          </p:spPr>
        </p:sp>
      </p:grpSp>
      <p:sp>
        <p:nvSpPr>
          <p:cNvPr id="1048670" name="TextBox 9"/>
          <p:cNvSpPr txBox="1"/>
          <p:nvPr/>
        </p:nvSpPr>
        <p:spPr>
          <a:xfrm>
            <a:off x="1731924" y="731520"/>
            <a:ext cx="7290156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4"/>
              </a:lnSpc>
            </a:pPr>
            <a:r>
              <a:rPr lang="en-US" sz="3845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Sprachen und Lernen</a:t>
            </a:r>
          </a:p>
        </p:txBody>
      </p:sp>
      <p:grpSp>
        <p:nvGrpSpPr>
          <p:cNvPr id="63" name="Group 10"/>
          <p:cNvGrpSpPr/>
          <p:nvPr/>
        </p:nvGrpSpPr>
        <p:grpSpPr>
          <a:xfrm>
            <a:off x="465880" y="1400799"/>
            <a:ext cx="2822552" cy="1852300"/>
            <a:chOff x="0" y="0"/>
            <a:chExt cx="812800" cy="533400"/>
          </a:xfrm>
        </p:grpSpPr>
        <p:sp>
          <p:nvSpPr>
            <p:cNvPr id="1048671" name="Freeform 1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7B724F"/>
            </a:solidFill>
          </p:spPr>
        </p:sp>
        <p:sp>
          <p:nvSpPr>
            <p:cNvPr id="1048672" name="TextBox 12"/>
            <p:cNvSpPr txBox="1"/>
            <p:nvPr/>
          </p:nvSpPr>
          <p:spPr>
            <a:xfrm>
              <a:off x="38100" y="88900"/>
              <a:ext cx="736600" cy="368300"/>
            </a:xfrm>
            <a:prstGeom prst="rect">
              <a:avLst/>
            </a:prstGeom>
          </p:spPr>
          <p:txBody>
            <a:bodyPr lIns="12700" tIns="12700" rIns="12700" bIns="12700" rtlCol="0" anchor="ctr"/>
            <a:lstStyle/>
            <a:p>
              <a:pPr algn="ctr">
                <a:lnSpc>
                  <a:spcPts val="1791"/>
                </a:lnSpc>
              </a:pPr>
              <a:endParaRPr/>
            </a:p>
          </p:txBody>
        </p:sp>
      </p:grpSp>
      <p:sp>
        <p:nvSpPr>
          <p:cNvPr id="1048673" name="TextBox 13"/>
          <p:cNvSpPr txBox="1"/>
          <p:nvPr/>
        </p:nvSpPr>
        <p:spPr>
          <a:xfrm>
            <a:off x="864326" y="1721614"/>
            <a:ext cx="2205385" cy="1217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7"/>
              </a:lnSpc>
            </a:pPr>
            <a:r>
              <a:rPr lang="en-US" sz="1712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500 </a:t>
            </a:r>
          </a:p>
          <a:p>
            <a:pPr algn="ctr">
              <a:lnSpc>
                <a:spcPts val="2397"/>
              </a:lnSpc>
            </a:pPr>
            <a:r>
              <a:rPr lang="en-US" sz="1712" b="1" dirty="0" err="1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Unterrichtsstunden</a:t>
            </a:r>
            <a:r>
              <a:rPr lang="en-US" sz="1712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ctr">
              <a:lnSpc>
                <a:spcPts val="2397"/>
              </a:lnSpc>
            </a:pPr>
            <a:r>
              <a:rPr lang="en-US" sz="1712" dirty="0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in Deutsch, </a:t>
            </a:r>
            <a:r>
              <a:rPr lang="en-US" sz="1712" dirty="0" err="1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Englisch</a:t>
            </a:r>
            <a:r>
              <a:rPr lang="en-US" sz="1712" dirty="0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ctr">
              <a:lnSpc>
                <a:spcPts val="2397"/>
              </a:lnSpc>
            </a:pPr>
            <a:r>
              <a:rPr lang="en-US" sz="1712" dirty="0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und </a:t>
            </a:r>
            <a:r>
              <a:rPr lang="en-US" sz="1712" dirty="0" err="1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Italienisch</a:t>
            </a:r>
            <a:endParaRPr lang="en-US" sz="1712" dirty="0">
              <a:solidFill>
                <a:srgbClr val="EEF2E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4" name="Group 14"/>
          <p:cNvGrpSpPr/>
          <p:nvPr/>
        </p:nvGrpSpPr>
        <p:grpSpPr>
          <a:xfrm>
            <a:off x="3555132" y="1400799"/>
            <a:ext cx="2822552" cy="1852300"/>
            <a:chOff x="0" y="0"/>
            <a:chExt cx="812800" cy="533400"/>
          </a:xfrm>
        </p:grpSpPr>
        <p:sp>
          <p:nvSpPr>
            <p:cNvPr id="1048674" name="Freeform 1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7B724F"/>
            </a:solidFill>
          </p:spPr>
        </p:sp>
        <p:sp>
          <p:nvSpPr>
            <p:cNvPr id="1048675" name="TextBox 16"/>
            <p:cNvSpPr txBox="1"/>
            <p:nvPr/>
          </p:nvSpPr>
          <p:spPr>
            <a:xfrm>
              <a:off x="38100" y="88900"/>
              <a:ext cx="736600" cy="368300"/>
            </a:xfrm>
            <a:prstGeom prst="rect">
              <a:avLst/>
            </a:prstGeom>
          </p:spPr>
          <p:txBody>
            <a:bodyPr lIns="12700" tIns="12700" rIns="12700" bIns="12700" rtlCol="0" anchor="ctr"/>
            <a:lstStyle/>
            <a:p>
              <a:pPr algn="ctr">
                <a:lnSpc>
                  <a:spcPts val="1791"/>
                </a:lnSpc>
              </a:pPr>
              <a:endParaRPr/>
            </a:p>
          </p:txBody>
        </p:sp>
      </p:grpSp>
      <p:sp>
        <p:nvSpPr>
          <p:cNvPr id="1048676" name="TextBox 17"/>
          <p:cNvSpPr txBox="1"/>
          <p:nvPr/>
        </p:nvSpPr>
        <p:spPr>
          <a:xfrm>
            <a:off x="3955182" y="1760377"/>
            <a:ext cx="2356994" cy="1095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7"/>
              </a:lnSpc>
            </a:pPr>
            <a:r>
              <a:rPr lang="en-US" sz="2084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100 % Motivation</a:t>
            </a:r>
            <a:r>
              <a:rPr lang="en-US" sz="2084" dirty="0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ctr">
              <a:lnSpc>
                <a:spcPts val="2917"/>
              </a:lnSpc>
            </a:pPr>
            <a:r>
              <a:rPr lang="en-US" sz="2084" dirty="0" err="1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beim</a:t>
            </a:r>
            <a:r>
              <a:rPr lang="en-US" sz="2084" dirty="0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ctr">
              <a:lnSpc>
                <a:spcPts val="2917"/>
              </a:lnSpc>
            </a:pPr>
            <a:r>
              <a:rPr lang="en-US" sz="2084" dirty="0" err="1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Sprachenlernen</a:t>
            </a:r>
            <a:r>
              <a:rPr lang="en-US" sz="2084" dirty="0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8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💬</a:t>
            </a:r>
          </a:p>
        </p:txBody>
      </p:sp>
      <p:grpSp>
        <p:nvGrpSpPr>
          <p:cNvPr id="65" name="Group 18"/>
          <p:cNvGrpSpPr/>
          <p:nvPr/>
        </p:nvGrpSpPr>
        <p:grpSpPr>
          <a:xfrm>
            <a:off x="6750535" y="1400799"/>
            <a:ext cx="2822552" cy="1751979"/>
            <a:chOff x="0" y="0"/>
            <a:chExt cx="812800" cy="504511"/>
          </a:xfrm>
        </p:grpSpPr>
        <p:sp>
          <p:nvSpPr>
            <p:cNvPr id="1048677" name="Freeform 19"/>
            <p:cNvSpPr/>
            <p:nvPr/>
          </p:nvSpPr>
          <p:spPr>
            <a:xfrm>
              <a:off x="0" y="0"/>
              <a:ext cx="812800" cy="504546"/>
            </a:xfrm>
            <a:custGeom>
              <a:avLst/>
              <a:gdLst/>
              <a:ahLst/>
              <a:cxnLst/>
              <a:rect l="l" t="t" r="r" b="b"/>
              <a:pathLst>
                <a:path w="812800" h="504546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426"/>
                    <a:pt x="603543" y="36476"/>
                    <a:pt x="623736" y="82373"/>
                  </a:cubicBezTo>
                  <a:cubicBezTo>
                    <a:pt x="742003" y="76252"/>
                    <a:pt x="827989" y="163038"/>
                    <a:pt x="775586" y="248213"/>
                  </a:cubicBezTo>
                  <a:cubicBezTo>
                    <a:pt x="793012" y="266112"/>
                    <a:pt x="807550" y="286132"/>
                    <a:pt x="812800" y="313004"/>
                  </a:cubicBezTo>
                  <a:cubicBezTo>
                    <a:pt x="812800" y="320701"/>
                    <a:pt x="812800" y="328380"/>
                    <a:pt x="812800" y="336077"/>
                  </a:cubicBezTo>
                  <a:cubicBezTo>
                    <a:pt x="797154" y="404467"/>
                    <a:pt x="729827" y="450680"/>
                    <a:pt x="619295" y="438239"/>
                  </a:cubicBezTo>
                  <a:cubicBezTo>
                    <a:pt x="590856" y="473354"/>
                    <a:pt x="540252" y="508749"/>
                    <a:pt x="461507" y="504140"/>
                  </a:cubicBezTo>
                  <a:cubicBezTo>
                    <a:pt x="420804" y="501835"/>
                    <a:pt x="392488" y="488482"/>
                    <a:pt x="367697" y="472260"/>
                  </a:cubicBezTo>
                  <a:cubicBezTo>
                    <a:pt x="341584" y="485745"/>
                    <a:pt x="313304" y="496327"/>
                    <a:pt x="272443" y="496444"/>
                  </a:cubicBezTo>
                  <a:cubicBezTo>
                    <a:pt x="177910" y="496643"/>
                    <a:pt x="114672" y="444692"/>
                    <a:pt x="113139" y="373432"/>
                  </a:cubicBezTo>
                  <a:cubicBezTo>
                    <a:pt x="52367" y="356761"/>
                    <a:pt x="11206" y="325644"/>
                    <a:pt x="0" y="272398"/>
                  </a:cubicBezTo>
                  <a:cubicBezTo>
                    <a:pt x="0" y="264701"/>
                    <a:pt x="0" y="256988"/>
                    <a:pt x="0" y="249325"/>
                  </a:cubicBezTo>
                  <a:cubicBezTo>
                    <a:pt x="12369" y="196561"/>
                    <a:pt x="51292" y="163418"/>
                    <a:pt x="116099" y="149369"/>
                  </a:cubicBezTo>
                  <a:cubicBezTo>
                    <a:pt x="112205" y="60362"/>
                    <a:pt x="241837" y="4744"/>
                    <a:pt x="348333" y="43957"/>
                  </a:cubicBezTo>
                  <a:cubicBezTo>
                    <a:pt x="373689" y="24566"/>
                    <a:pt x="409562" y="3417"/>
                    <a:pt x="461490" y="0"/>
                  </a:cubicBezTo>
                  <a:close/>
                </a:path>
              </a:pathLst>
            </a:custGeom>
            <a:solidFill>
              <a:srgbClr val="7B724F"/>
            </a:solidFill>
          </p:spPr>
        </p:sp>
        <p:sp>
          <p:nvSpPr>
            <p:cNvPr id="1048678" name="TextBox 20"/>
            <p:cNvSpPr txBox="1"/>
            <p:nvPr/>
          </p:nvSpPr>
          <p:spPr>
            <a:xfrm>
              <a:off x="38100" y="84085"/>
              <a:ext cx="736600" cy="348353"/>
            </a:xfrm>
            <a:prstGeom prst="rect">
              <a:avLst/>
            </a:prstGeom>
          </p:spPr>
          <p:txBody>
            <a:bodyPr lIns="12700" tIns="12700" rIns="12700" bIns="12700" rtlCol="0" anchor="ctr"/>
            <a:lstStyle/>
            <a:p>
              <a:pPr algn="ctr">
                <a:lnSpc>
                  <a:spcPts val="1791"/>
                </a:lnSpc>
              </a:pPr>
              <a:endParaRPr/>
            </a:p>
          </p:txBody>
        </p:sp>
      </p:grpSp>
      <p:sp>
        <p:nvSpPr>
          <p:cNvPr id="1048679" name="TextBox 21"/>
          <p:cNvSpPr txBox="1"/>
          <p:nvPr/>
        </p:nvSpPr>
        <p:spPr>
          <a:xfrm>
            <a:off x="7189159" y="1702564"/>
            <a:ext cx="2100249" cy="1095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7"/>
              </a:lnSpc>
            </a:pPr>
            <a:r>
              <a:rPr lang="en-US" sz="2084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80 </a:t>
            </a:r>
            <a:r>
              <a:rPr lang="en-US" sz="2084" b="1" dirty="0" err="1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neue</a:t>
            </a:r>
            <a:r>
              <a:rPr lang="en-US" sz="2084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84" b="1" dirty="0" err="1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Wörter</a:t>
            </a:r>
            <a:r>
              <a:rPr lang="en-US" sz="2084" dirty="0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ctr">
              <a:lnSpc>
                <a:spcPts val="2917"/>
              </a:lnSpc>
            </a:pPr>
            <a:r>
              <a:rPr lang="en-US" sz="2084" dirty="0" err="1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zum</a:t>
            </a:r>
            <a:r>
              <a:rPr lang="en-US" sz="2084" dirty="0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 Thema </a:t>
            </a:r>
          </a:p>
          <a:p>
            <a:pPr algn="ctr">
              <a:lnSpc>
                <a:spcPts val="2917"/>
              </a:lnSpc>
            </a:pPr>
            <a:r>
              <a:rPr lang="en-US" sz="2084" dirty="0" err="1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Umweltschutz</a:t>
            </a:r>
            <a:endParaRPr lang="en-US" sz="2084" dirty="0">
              <a:solidFill>
                <a:srgbClr val="EEF2E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6" name="Group 22"/>
          <p:cNvGrpSpPr/>
          <p:nvPr/>
        </p:nvGrpSpPr>
        <p:grpSpPr>
          <a:xfrm>
            <a:off x="2054248" y="3459340"/>
            <a:ext cx="2822552" cy="1852300"/>
            <a:chOff x="0" y="0"/>
            <a:chExt cx="812800" cy="533400"/>
          </a:xfrm>
        </p:grpSpPr>
        <p:sp>
          <p:nvSpPr>
            <p:cNvPr id="1048680" name="Freeform 2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7B724F"/>
            </a:solidFill>
          </p:spPr>
        </p:sp>
        <p:sp>
          <p:nvSpPr>
            <p:cNvPr id="1048681" name="TextBox 24"/>
            <p:cNvSpPr txBox="1"/>
            <p:nvPr/>
          </p:nvSpPr>
          <p:spPr>
            <a:xfrm>
              <a:off x="38100" y="88900"/>
              <a:ext cx="736600" cy="368300"/>
            </a:xfrm>
            <a:prstGeom prst="rect">
              <a:avLst/>
            </a:prstGeom>
          </p:spPr>
          <p:txBody>
            <a:bodyPr lIns="12700" tIns="12700" rIns="12700" bIns="12700" rtlCol="0" anchor="ctr"/>
            <a:lstStyle/>
            <a:p>
              <a:pPr algn="ctr">
                <a:lnSpc>
                  <a:spcPts val="1791"/>
                </a:lnSpc>
              </a:pPr>
              <a:endParaRPr/>
            </a:p>
          </p:txBody>
        </p:sp>
      </p:grpSp>
      <p:sp>
        <p:nvSpPr>
          <p:cNvPr id="1048682" name="TextBox 25"/>
          <p:cNvSpPr txBox="1"/>
          <p:nvPr/>
        </p:nvSpPr>
        <p:spPr>
          <a:xfrm>
            <a:off x="2153381" y="4089079"/>
            <a:ext cx="2624286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25 </a:t>
            </a:r>
            <a:r>
              <a:rPr lang="en-US" sz="2199" b="1" dirty="0" err="1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Präsentationen</a:t>
            </a:r>
            <a:r>
              <a:rPr lang="en-US" sz="2199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ctr">
              <a:lnSpc>
                <a:spcPts val="3079"/>
              </a:lnSpc>
            </a:pPr>
            <a:r>
              <a:rPr lang="en-US" sz="2199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und Workshops</a:t>
            </a:r>
          </a:p>
        </p:txBody>
      </p:sp>
      <p:grpSp>
        <p:nvGrpSpPr>
          <p:cNvPr id="67" name="Group 26"/>
          <p:cNvGrpSpPr/>
          <p:nvPr/>
        </p:nvGrpSpPr>
        <p:grpSpPr>
          <a:xfrm>
            <a:off x="5377002" y="3459340"/>
            <a:ext cx="2822552" cy="1852300"/>
            <a:chOff x="0" y="0"/>
            <a:chExt cx="812800" cy="533400"/>
          </a:xfrm>
        </p:grpSpPr>
        <p:sp>
          <p:nvSpPr>
            <p:cNvPr id="1048683" name="Freeform 2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7B724F"/>
            </a:solidFill>
          </p:spPr>
        </p:sp>
        <p:sp>
          <p:nvSpPr>
            <p:cNvPr id="1048684" name="TextBox 28"/>
            <p:cNvSpPr txBox="1"/>
            <p:nvPr/>
          </p:nvSpPr>
          <p:spPr>
            <a:xfrm>
              <a:off x="38100" y="88900"/>
              <a:ext cx="736600" cy="368300"/>
            </a:xfrm>
            <a:prstGeom prst="rect">
              <a:avLst/>
            </a:prstGeom>
          </p:spPr>
          <p:txBody>
            <a:bodyPr lIns="12700" tIns="12700" rIns="12700" bIns="12700" rtlCol="0" anchor="ctr"/>
            <a:lstStyle/>
            <a:p>
              <a:pPr algn="ctr">
                <a:lnSpc>
                  <a:spcPts val="1791"/>
                </a:lnSpc>
              </a:pPr>
              <a:endParaRPr/>
            </a:p>
          </p:txBody>
        </p:sp>
      </p:grpSp>
      <p:sp>
        <p:nvSpPr>
          <p:cNvPr id="1048685" name="TextBox 29"/>
          <p:cNvSpPr txBox="1"/>
          <p:nvPr/>
        </p:nvSpPr>
        <p:spPr>
          <a:xfrm>
            <a:off x="5893399" y="3643624"/>
            <a:ext cx="1789757" cy="1544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111 Videos, </a:t>
            </a:r>
          </a:p>
          <a:p>
            <a:pPr algn="ctr">
              <a:lnSpc>
                <a:spcPts val="3079"/>
              </a:lnSpc>
            </a:pPr>
            <a:r>
              <a:rPr lang="en-US" sz="2199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Podcasts </a:t>
            </a:r>
          </a:p>
          <a:p>
            <a:pPr algn="ctr">
              <a:lnSpc>
                <a:spcPts val="3079"/>
              </a:lnSpc>
            </a:pPr>
            <a:r>
              <a:rPr lang="en-US" sz="2199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und e-Books</a:t>
            </a:r>
            <a:r>
              <a:rPr lang="en-US" sz="2199" dirty="0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ctr">
              <a:lnSpc>
                <a:spcPts val="3079"/>
              </a:lnSpc>
            </a:pPr>
            <a:r>
              <a:rPr lang="en-US" sz="2199" dirty="0" err="1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erstellt</a:t>
            </a:r>
            <a:endParaRPr lang="en-US" sz="2199" dirty="0">
              <a:solidFill>
                <a:srgbClr val="EEF2E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8" name="Group 30"/>
          <p:cNvGrpSpPr/>
          <p:nvPr/>
        </p:nvGrpSpPr>
        <p:grpSpPr>
          <a:xfrm>
            <a:off x="3465524" y="5311640"/>
            <a:ext cx="2822552" cy="1852300"/>
            <a:chOff x="0" y="0"/>
            <a:chExt cx="812800" cy="533400"/>
          </a:xfrm>
        </p:grpSpPr>
        <p:sp>
          <p:nvSpPr>
            <p:cNvPr id="1048686" name="Freeform 3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7B724F"/>
            </a:solidFill>
          </p:spPr>
        </p:sp>
        <p:sp>
          <p:nvSpPr>
            <p:cNvPr id="1048687" name="TextBox 32"/>
            <p:cNvSpPr txBox="1"/>
            <p:nvPr/>
          </p:nvSpPr>
          <p:spPr>
            <a:xfrm>
              <a:off x="38100" y="88900"/>
              <a:ext cx="736600" cy="368300"/>
            </a:xfrm>
            <a:prstGeom prst="rect">
              <a:avLst/>
            </a:prstGeom>
          </p:spPr>
          <p:txBody>
            <a:bodyPr lIns="12700" tIns="12700" rIns="12700" bIns="12700" rtlCol="0" anchor="ctr"/>
            <a:lstStyle/>
            <a:p>
              <a:pPr algn="ctr">
                <a:lnSpc>
                  <a:spcPts val="1791"/>
                </a:lnSpc>
              </a:pPr>
              <a:endParaRPr/>
            </a:p>
          </p:txBody>
        </p:sp>
      </p:grpSp>
      <p:sp>
        <p:nvSpPr>
          <p:cNvPr id="1048688" name="TextBox 33"/>
          <p:cNvSpPr txBox="1"/>
          <p:nvPr/>
        </p:nvSpPr>
        <p:spPr>
          <a:xfrm>
            <a:off x="3518886" y="5482088"/>
            <a:ext cx="2819845" cy="1166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12 000 </a:t>
            </a:r>
          </a:p>
          <a:p>
            <a:pPr algn="ctr">
              <a:lnSpc>
                <a:spcPts val="3079"/>
              </a:lnSpc>
            </a:pPr>
            <a:r>
              <a:rPr lang="en-US" sz="2199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Online-</a:t>
            </a:r>
            <a:r>
              <a:rPr lang="en-US" sz="2199" b="1" dirty="0" err="1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Minuten</a:t>
            </a:r>
            <a:r>
              <a:rPr lang="en-US" sz="2199" dirty="0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ctr">
              <a:lnSpc>
                <a:spcPts val="3079"/>
              </a:lnSpc>
            </a:pPr>
            <a:r>
              <a:rPr lang="en-US" sz="2199" dirty="0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In</a:t>
            </a:r>
            <a:r>
              <a:rPr lang="hu-HU" sz="2199" dirty="0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Videokonferenzen</a:t>
            </a:r>
            <a:endParaRPr lang="en-US" sz="2199" dirty="0">
              <a:solidFill>
                <a:srgbClr val="EEF2E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3" grpId="0"/>
      <p:bldP spid="1048676" grpId="0"/>
      <p:bldP spid="1048679" grpId="0"/>
      <p:bldP spid="1048682" grpId="0"/>
      <p:bldP spid="1048685" grpId="0"/>
      <p:bldP spid="10486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48699" name="Freeform 3"/>
          <p:cNvSpPr/>
          <p:nvPr/>
        </p:nvSpPr>
        <p:spPr>
          <a:xfrm>
            <a:off x="1" y="243840"/>
            <a:ext cx="2113280" cy="7081203"/>
          </a:xfrm>
          <a:custGeom>
            <a:avLst/>
            <a:gdLst/>
            <a:ahLst/>
            <a:cxnLst/>
            <a:rect l="l" t="t" r="r" b="b"/>
            <a:pathLst>
              <a:path w="2113280" h="7081203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48700" name="Freeform 4"/>
          <p:cNvSpPr/>
          <p:nvPr/>
        </p:nvSpPr>
        <p:spPr>
          <a:xfrm>
            <a:off x="68168" y="15210"/>
            <a:ext cx="2082423" cy="7309833"/>
          </a:xfrm>
          <a:custGeom>
            <a:avLst/>
            <a:gdLst/>
            <a:ahLst/>
            <a:cxnLst/>
            <a:rect l="l" t="t" r="r" b="b"/>
            <a:pathLst>
              <a:path w="2082423" h="730983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74" name="Group 5"/>
          <p:cNvGrpSpPr/>
          <p:nvPr/>
        </p:nvGrpSpPr>
        <p:grpSpPr>
          <a:xfrm>
            <a:off x="0" y="0"/>
            <a:ext cx="195072" cy="7315200"/>
            <a:chOff x="0" y="0"/>
            <a:chExt cx="260096" cy="9753600"/>
          </a:xfrm>
        </p:grpSpPr>
        <p:sp>
          <p:nvSpPr>
            <p:cNvPr id="1048701" name="Freeform 6"/>
            <p:cNvSpPr/>
            <p:nvPr/>
          </p:nvSpPr>
          <p:spPr>
            <a:xfrm>
              <a:off x="0" y="0"/>
              <a:ext cx="260096" cy="9753600"/>
            </a:xfrm>
            <a:custGeom>
              <a:avLst/>
              <a:gdLst/>
              <a:ahLst/>
              <a:cxnLst/>
              <a:rect l="l" t="t" r="r" b="b"/>
              <a:pathLst>
                <a:path w="260096" h="9753600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id="75" name="Group 7"/>
          <p:cNvGrpSpPr/>
          <p:nvPr/>
        </p:nvGrpSpPr>
        <p:grpSpPr>
          <a:xfrm>
            <a:off x="62" y="758607"/>
            <a:ext cx="1448913" cy="541872"/>
            <a:chOff x="0" y="0"/>
            <a:chExt cx="1931884" cy="722496"/>
          </a:xfrm>
        </p:grpSpPr>
        <p:sp>
          <p:nvSpPr>
            <p:cNvPr id="1048702" name="Freeform 8"/>
            <p:cNvSpPr/>
            <p:nvPr/>
          </p:nvSpPr>
          <p:spPr>
            <a:xfrm>
              <a:off x="0" y="0"/>
              <a:ext cx="1942021" cy="722376"/>
            </a:xfrm>
            <a:custGeom>
              <a:avLst/>
              <a:gdLst/>
              <a:ahLst/>
              <a:cxnLst/>
              <a:rect l="l" t="t" r="r" b="b"/>
              <a:pathLst>
                <a:path w="1942021" h="722376">
                  <a:moveTo>
                    <a:pt x="1931924" y="383413"/>
                  </a:moveTo>
                  <a:lnTo>
                    <a:pt x="1606296" y="708914"/>
                  </a:lnTo>
                  <a:cubicBezTo>
                    <a:pt x="1604137" y="711200"/>
                    <a:pt x="1601470" y="713486"/>
                    <a:pt x="1599184" y="715645"/>
                  </a:cubicBezTo>
                  <a:cubicBezTo>
                    <a:pt x="1592580" y="722376"/>
                    <a:pt x="1585722" y="722376"/>
                    <a:pt x="1578864" y="722376"/>
                  </a:cubicBezTo>
                  <a:lnTo>
                    <a:pt x="1449832" y="722376"/>
                  </a:lnTo>
                  <a:lnTo>
                    <a:pt x="0" y="718058"/>
                  </a:lnTo>
                  <a:lnTo>
                    <a:pt x="0" y="0"/>
                  </a:lnTo>
                  <a:lnTo>
                    <a:pt x="1449832" y="3429"/>
                  </a:lnTo>
                  <a:lnTo>
                    <a:pt x="1578864" y="3429"/>
                  </a:lnTo>
                  <a:cubicBezTo>
                    <a:pt x="1585722" y="3429"/>
                    <a:pt x="1592580" y="10160"/>
                    <a:pt x="1599184" y="10160"/>
                  </a:cubicBezTo>
                  <a:cubicBezTo>
                    <a:pt x="1599184" y="17018"/>
                    <a:pt x="1606296" y="17018"/>
                    <a:pt x="1606296" y="17018"/>
                  </a:cubicBezTo>
                  <a:lnTo>
                    <a:pt x="1931924" y="342519"/>
                  </a:lnTo>
                  <a:cubicBezTo>
                    <a:pt x="1945386" y="356108"/>
                    <a:pt x="1945386" y="369570"/>
                    <a:pt x="1931924" y="383286"/>
                  </a:cubicBezTo>
                  <a:close/>
                </a:path>
              </a:pathLst>
            </a:custGeom>
            <a:solidFill>
              <a:srgbClr val="A53010"/>
            </a:solidFill>
          </p:spPr>
        </p:sp>
      </p:grpSp>
      <p:sp>
        <p:nvSpPr>
          <p:cNvPr id="1048703" name="TextBox 9"/>
          <p:cNvSpPr txBox="1"/>
          <p:nvPr/>
        </p:nvSpPr>
        <p:spPr>
          <a:xfrm>
            <a:off x="1204622" y="1168638"/>
            <a:ext cx="7741919" cy="1485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1"/>
              </a:lnSpc>
            </a:pPr>
            <a:endParaRPr dirty="0"/>
          </a:p>
          <a:p>
            <a:pPr algn="l">
              <a:lnSpc>
                <a:spcPts val="5120"/>
              </a:lnSpc>
            </a:pPr>
            <a:r>
              <a:rPr lang="en-US" sz="4266" b="1" spc="24" dirty="0" err="1">
                <a:solidFill>
                  <a:srgbClr val="262626"/>
                </a:solidFill>
                <a:latin typeface="Khula Bold"/>
                <a:ea typeface="Khula Bold"/>
                <a:cs typeface="Khula Bold"/>
                <a:sym typeface="Khula Bold"/>
              </a:rPr>
              <a:t>Köszönöm</a:t>
            </a:r>
            <a:r>
              <a:rPr lang="en-US" sz="4266" b="1" spc="24" dirty="0">
                <a:solidFill>
                  <a:srgbClr val="262626"/>
                </a:solidFill>
                <a:latin typeface="Khula Bold"/>
                <a:ea typeface="Khula Bold"/>
                <a:cs typeface="Khula Bold"/>
                <a:sym typeface="Khula Bold"/>
              </a:rPr>
              <a:t> a </a:t>
            </a:r>
            <a:r>
              <a:rPr lang="en-US" sz="4266" b="1" spc="24" dirty="0" err="1">
                <a:solidFill>
                  <a:srgbClr val="262626"/>
                </a:solidFill>
                <a:latin typeface="Khula Bold"/>
                <a:ea typeface="Khula Bold"/>
                <a:cs typeface="Khula Bold"/>
                <a:sym typeface="Khula Bold"/>
              </a:rPr>
              <a:t>figyelmet</a:t>
            </a:r>
            <a:r>
              <a:rPr lang="en-US" sz="4266" b="1" spc="24" dirty="0">
                <a:solidFill>
                  <a:srgbClr val="262626"/>
                </a:solidFill>
                <a:latin typeface="Khula Bold"/>
                <a:ea typeface="Khula Bold"/>
                <a:cs typeface="Khula Bold"/>
                <a:sym typeface="Khula Bold"/>
              </a:rPr>
              <a:t>!</a:t>
            </a:r>
          </a:p>
          <a:p>
            <a:pPr algn="l">
              <a:lnSpc>
                <a:spcPts val="3071"/>
              </a:lnSpc>
            </a:pPr>
            <a:endParaRPr lang="en-US" sz="4266" b="1" spc="24" dirty="0">
              <a:solidFill>
                <a:srgbClr val="262626"/>
              </a:solidFill>
              <a:latin typeface="Khula Bold"/>
              <a:ea typeface="Khula Bold"/>
              <a:cs typeface="Khula Bold"/>
              <a:sym typeface="Khula Bold"/>
            </a:endParaRPr>
          </a:p>
          <a:p>
            <a:pPr algn="l">
              <a:lnSpc>
                <a:spcPts val="3071"/>
              </a:lnSpc>
            </a:pPr>
            <a:endParaRPr lang="en-US" sz="4266" b="1" spc="24" dirty="0">
              <a:solidFill>
                <a:srgbClr val="262626"/>
              </a:solidFill>
              <a:latin typeface="Khula Bold"/>
              <a:ea typeface="Khula Bold"/>
              <a:cs typeface="Khula Bold"/>
              <a:sym typeface="Khula Bold"/>
            </a:endParaRPr>
          </a:p>
          <a:p>
            <a:pPr algn="l">
              <a:lnSpc>
                <a:spcPts val="3071"/>
              </a:lnSpc>
            </a:pPr>
            <a:endParaRPr lang="en-US" sz="4266" b="1" spc="24" dirty="0">
              <a:solidFill>
                <a:srgbClr val="262626"/>
              </a:solidFill>
              <a:latin typeface="Khula Bold"/>
              <a:ea typeface="Khula Bold"/>
              <a:cs typeface="Khula Bold"/>
              <a:sym typeface="Khula Bold"/>
            </a:endParaRPr>
          </a:p>
          <a:p>
            <a:pPr algn="l">
              <a:lnSpc>
                <a:spcPts val="3071"/>
              </a:lnSpc>
            </a:pPr>
            <a:endParaRPr lang="en-US" sz="4266" b="1" spc="24" dirty="0">
              <a:solidFill>
                <a:srgbClr val="262626"/>
              </a:solidFill>
              <a:latin typeface="Khula Bold"/>
              <a:ea typeface="Khula Bold"/>
              <a:cs typeface="Khula Bold"/>
              <a:sym typeface="Khula Bold"/>
            </a:endParaRPr>
          </a:p>
          <a:p>
            <a:pPr algn="l">
              <a:lnSpc>
                <a:spcPts val="3071"/>
              </a:lnSpc>
            </a:pPr>
            <a:endParaRPr lang="en-US" sz="4266" b="1" spc="24" dirty="0">
              <a:solidFill>
                <a:srgbClr val="262626"/>
              </a:solidFill>
              <a:latin typeface="Khula Bold"/>
              <a:ea typeface="Khula Bold"/>
              <a:cs typeface="Khula Bold"/>
              <a:sym typeface="Khula Bold"/>
            </a:endParaRPr>
          </a:p>
          <a:p>
            <a:pPr algn="l">
              <a:lnSpc>
                <a:spcPts val="1791"/>
              </a:lnSpc>
            </a:pPr>
            <a:r>
              <a:rPr lang="en-US" sz="1493" b="1" spc="8" dirty="0">
                <a:solidFill>
                  <a:srgbClr val="262626"/>
                </a:solidFill>
                <a:latin typeface="Khula Bold"/>
                <a:ea typeface="Khula Bold"/>
                <a:cs typeface="Khula Bold"/>
                <a:sym typeface="Khula Bold"/>
              </a:rPr>
              <a:t>A BEMUTATÓT KÉSZÍTETTE: </a:t>
            </a:r>
          </a:p>
          <a:p>
            <a:pPr algn="l">
              <a:lnSpc>
                <a:spcPts val="1791"/>
              </a:lnSpc>
            </a:pPr>
            <a:r>
              <a:rPr lang="en-US" sz="1493" b="1" spc="8" dirty="0">
                <a:solidFill>
                  <a:srgbClr val="262626"/>
                </a:solidFill>
                <a:latin typeface="Khula Bold"/>
                <a:ea typeface="Khula Bold"/>
                <a:cs typeface="Khula Bold"/>
                <a:sym typeface="Khula Bold"/>
              </a:rPr>
              <a:t>-</a:t>
            </a:r>
            <a:r>
              <a:rPr lang="en-US" sz="1493" b="1" spc="8" dirty="0" err="1">
                <a:solidFill>
                  <a:srgbClr val="262626"/>
                </a:solidFill>
                <a:latin typeface="Khula Bold"/>
                <a:ea typeface="Khula Bold"/>
                <a:cs typeface="Khula Bold"/>
                <a:sym typeface="Khula Bold"/>
              </a:rPr>
              <a:t>Bogdán</a:t>
            </a:r>
            <a:r>
              <a:rPr lang="en-US" sz="1493" b="1" spc="8" dirty="0">
                <a:solidFill>
                  <a:srgbClr val="262626"/>
                </a:solidFill>
                <a:latin typeface="Khula Bold"/>
                <a:ea typeface="Khula Bold"/>
                <a:cs typeface="Khula Bold"/>
                <a:sym typeface="Khula Bold"/>
              </a:rPr>
              <a:t> Gabriella, </a:t>
            </a:r>
            <a:r>
              <a:rPr lang="en-US" sz="1493" b="1" spc="8" dirty="0" err="1">
                <a:solidFill>
                  <a:srgbClr val="262626"/>
                </a:solidFill>
                <a:latin typeface="Khula Bold"/>
                <a:ea typeface="Khula Bold"/>
                <a:cs typeface="Khula Bold"/>
                <a:sym typeface="Khula Bold"/>
              </a:rPr>
              <a:t>koordinátor</a:t>
            </a:r>
            <a:endParaRPr lang="en-US" sz="1493" b="1" spc="8" dirty="0">
              <a:solidFill>
                <a:srgbClr val="262626"/>
              </a:solidFill>
              <a:latin typeface="Khula Bold"/>
              <a:ea typeface="Khula Bold"/>
              <a:cs typeface="Khula Bold"/>
              <a:sym typeface="Khula Bold"/>
            </a:endParaRPr>
          </a:p>
          <a:p>
            <a:pPr algn="l">
              <a:lnSpc>
                <a:spcPts val="1791"/>
              </a:lnSpc>
            </a:pPr>
            <a:endParaRPr lang="en-US" sz="1493" b="1" spc="8" dirty="0">
              <a:solidFill>
                <a:srgbClr val="262626"/>
              </a:solidFill>
              <a:latin typeface="Khula Bold"/>
              <a:ea typeface="Khula Bold"/>
              <a:cs typeface="Khula Bold"/>
              <a:sym typeface="Khula Bold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95401" y="5892198"/>
            <a:ext cx="8458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de-DE" altLang="de-DE" sz="14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„Mit finanzieller Unterstützung der Europäischen Union. Die geäußerten Ansichten und Meinungen entsprechen jedoch ausschließlich denen der Autor*innen und spiegeln nicht notwendigerweise die der Europäischen Union oder der Tempus </a:t>
            </a:r>
            <a:r>
              <a:rPr kumimoji="0" lang="de-DE" altLang="de-DE" sz="1400" b="1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Közalapítvány</a:t>
            </a:r>
            <a:r>
              <a:rPr kumimoji="0" lang="de-DE" altLang="de-DE" sz="14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 wider. Weder die Europäische Union noch die fördernde Stelle können dafür verantwortlich gemacht werden.“</a:t>
            </a:r>
            <a:endParaRPr kumimoji="0" lang="hu-HU" altLang="de-DE" sz="1400" b="1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400" b="0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Von der Europäischen Union finanziert – Projektnummer: 2023-2-HU01-KA220-SCH-000169980</a:t>
            </a:r>
            <a:endParaRPr kumimoji="0" lang="de-DE" altLang="de-DE" sz="1400" b="0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48720" name="Freeform 3"/>
          <p:cNvSpPr/>
          <p:nvPr/>
        </p:nvSpPr>
        <p:spPr>
          <a:xfrm>
            <a:off x="1" y="243840"/>
            <a:ext cx="2113280" cy="7081203"/>
          </a:xfrm>
          <a:custGeom>
            <a:avLst/>
            <a:gdLst/>
            <a:ahLst/>
            <a:cxnLst/>
            <a:rect l="l" t="t" r="r" b="b"/>
            <a:pathLst>
              <a:path w="2113280" h="7081203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48721" name="Freeform 4"/>
          <p:cNvSpPr/>
          <p:nvPr/>
        </p:nvSpPr>
        <p:spPr>
          <a:xfrm>
            <a:off x="21782" y="304"/>
            <a:ext cx="2082423" cy="7309833"/>
          </a:xfrm>
          <a:custGeom>
            <a:avLst/>
            <a:gdLst/>
            <a:ahLst/>
            <a:cxnLst/>
            <a:rect l="l" t="t" r="r" b="b"/>
            <a:pathLst>
              <a:path w="2082423" h="730983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85" name="Group 5"/>
          <p:cNvGrpSpPr/>
          <p:nvPr/>
        </p:nvGrpSpPr>
        <p:grpSpPr>
          <a:xfrm>
            <a:off x="0" y="0"/>
            <a:ext cx="195072" cy="7315200"/>
            <a:chOff x="0" y="0"/>
            <a:chExt cx="260096" cy="9753600"/>
          </a:xfrm>
        </p:grpSpPr>
        <p:sp>
          <p:nvSpPr>
            <p:cNvPr id="1048722" name="Freeform 6"/>
            <p:cNvSpPr/>
            <p:nvPr/>
          </p:nvSpPr>
          <p:spPr>
            <a:xfrm>
              <a:off x="0" y="0"/>
              <a:ext cx="260096" cy="9753600"/>
            </a:xfrm>
            <a:custGeom>
              <a:avLst/>
              <a:gdLst/>
              <a:ahLst/>
              <a:cxnLst/>
              <a:rect l="l" t="t" r="r" b="b"/>
              <a:pathLst>
                <a:path w="260096" h="9753600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id="86" name="Group 7"/>
          <p:cNvGrpSpPr/>
          <p:nvPr/>
        </p:nvGrpSpPr>
        <p:grpSpPr>
          <a:xfrm>
            <a:off x="62" y="758607"/>
            <a:ext cx="1448913" cy="541872"/>
            <a:chOff x="0" y="0"/>
            <a:chExt cx="1931884" cy="722496"/>
          </a:xfrm>
        </p:grpSpPr>
        <p:sp>
          <p:nvSpPr>
            <p:cNvPr id="1048723" name="Freeform 8"/>
            <p:cNvSpPr/>
            <p:nvPr/>
          </p:nvSpPr>
          <p:spPr>
            <a:xfrm>
              <a:off x="0" y="0"/>
              <a:ext cx="1942021" cy="722376"/>
            </a:xfrm>
            <a:custGeom>
              <a:avLst/>
              <a:gdLst/>
              <a:ahLst/>
              <a:cxnLst/>
              <a:rect l="l" t="t" r="r" b="b"/>
              <a:pathLst>
                <a:path w="1942021" h="722376">
                  <a:moveTo>
                    <a:pt x="1931924" y="383413"/>
                  </a:moveTo>
                  <a:lnTo>
                    <a:pt x="1606296" y="708914"/>
                  </a:lnTo>
                  <a:cubicBezTo>
                    <a:pt x="1604137" y="711200"/>
                    <a:pt x="1601470" y="713486"/>
                    <a:pt x="1599184" y="715645"/>
                  </a:cubicBezTo>
                  <a:cubicBezTo>
                    <a:pt x="1592580" y="722376"/>
                    <a:pt x="1585722" y="722376"/>
                    <a:pt x="1578864" y="722376"/>
                  </a:cubicBezTo>
                  <a:lnTo>
                    <a:pt x="1449832" y="722376"/>
                  </a:lnTo>
                  <a:lnTo>
                    <a:pt x="0" y="718058"/>
                  </a:lnTo>
                  <a:lnTo>
                    <a:pt x="0" y="0"/>
                  </a:lnTo>
                  <a:lnTo>
                    <a:pt x="1449832" y="3429"/>
                  </a:lnTo>
                  <a:lnTo>
                    <a:pt x="1578864" y="3429"/>
                  </a:lnTo>
                  <a:cubicBezTo>
                    <a:pt x="1585722" y="3429"/>
                    <a:pt x="1592580" y="10160"/>
                    <a:pt x="1599184" y="10160"/>
                  </a:cubicBezTo>
                  <a:cubicBezTo>
                    <a:pt x="1599184" y="17018"/>
                    <a:pt x="1606296" y="17018"/>
                    <a:pt x="1606296" y="17018"/>
                  </a:cubicBezTo>
                  <a:lnTo>
                    <a:pt x="1931924" y="342519"/>
                  </a:lnTo>
                  <a:cubicBezTo>
                    <a:pt x="1945386" y="356108"/>
                    <a:pt x="1945386" y="369570"/>
                    <a:pt x="1931924" y="383286"/>
                  </a:cubicBezTo>
                  <a:close/>
                </a:path>
              </a:pathLst>
            </a:custGeom>
            <a:solidFill>
              <a:srgbClr val="A53010"/>
            </a:solidFill>
          </p:spPr>
        </p:sp>
      </p:grpSp>
      <p:sp>
        <p:nvSpPr>
          <p:cNvPr id="1048724" name="TextBox 9"/>
          <p:cNvSpPr txBox="1"/>
          <p:nvPr/>
        </p:nvSpPr>
        <p:spPr>
          <a:xfrm>
            <a:off x="1005840" y="486887"/>
            <a:ext cx="7741919" cy="1476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413" b="1" spc="19">
                <a:solidFill>
                  <a:srgbClr val="262626"/>
                </a:solidFill>
                <a:latin typeface="Khula Bold"/>
                <a:ea typeface="Khula Bold"/>
                <a:cs typeface="Khula Bold"/>
                <a:sym typeface="Khula Bold"/>
              </a:rPr>
              <a:t>                   Projekt térképen:</a:t>
            </a:r>
          </a:p>
        </p:txBody>
      </p:sp>
      <p:grpSp>
        <p:nvGrpSpPr>
          <p:cNvPr id="87" name="Group 10"/>
          <p:cNvGrpSpPr>
            <a:grpSpLocks noChangeAspect="1"/>
          </p:cNvGrpSpPr>
          <p:nvPr/>
        </p:nvGrpSpPr>
        <p:grpSpPr>
          <a:xfrm>
            <a:off x="1727650" y="1353344"/>
            <a:ext cx="7666871" cy="5413231"/>
            <a:chOff x="0" y="0"/>
            <a:chExt cx="10222495" cy="7217641"/>
          </a:xfrm>
        </p:grpSpPr>
        <p:sp>
          <p:nvSpPr>
            <p:cNvPr id="1048725" name="Freeform 11"/>
            <p:cNvSpPr/>
            <p:nvPr/>
          </p:nvSpPr>
          <p:spPr>
            <a:xfrm>
              <a:off x="0" y="0"/>
              <a:ext cx="10222484" cy="7217664"/>
            </a:xfrm>
            <a:custGeom>
              <a:avLst/>
              <a:gdLst/>
              <a:ahLst/>
              <a:cxnLst/>
              <a:rect l="l" t="t" r="r" b="b"/>
              <a:pathLst>
                <a:path w="10222484" h="7217664">
                  <a:moveTo>
                    <a:pt x="0" y="0"/>
                  </a:moveTo>
                  <a:lnTo>
                    <a:pt x="10222484" y="0"/>
                  </a:lnTo>
                  <a:lnTo>
                    <a:pt x="10222484" y="7217664"/>
                  </a:lnTo>
                  <a:lnTo>
                    <a:pt x="0" y="7217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48727" name="Freeform 3"/>
          <p:cNvSpPr/>
          <p:nvPr/>
        </p:nvSpPr>
        <p:spPr>
          <a:xfrm>
            <a:off x="1" y="243840"/>
            <a:ext cx="2113280" cy="7081203"/>
          </a:xfrm>
          <a:custGeom>
            <a:avLst/>
            <a:gdLst/>
            <a:ahLst/>
            <a:cxnLst/>
            <a:rect l="l" t="t" r="r" b="b"/>
            <a:pathLst>
              <a:path w="2113280" h="7081203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48728" name="Freeform 4"/>
          <p:cNvSpPr/>
          <p:nvPr/>
        </p:nvSpPr>
        <p:spPr>
          <a:xfrm>
            <a:off x="21782" y="304"/>
            <a:ext cx="2082423" cy="7309833"/>
          </a:xfrm>
          <a:custGeom>
            <a:avLst/>
            <a:gdLst/>
            <a:ahLst/>
            <a:cxnLst/>
            <a:rect l="l" t="t" r="r" b="b"/>
            <a:pathLst>
              <a:path w="2082423" h="730983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89" name="Group 5"/>
          <p:cNvGrpSpPr/>
          <p:nvPr/>
        </p:nvGrpSpPr>
        <p:grpSpPr>
          <a:xfrm>
            <a:off x="0" y="0"/>
            <a:ext cx="195072" cy="7315200"/>
            <a:chOff x="0" y="0"/>
            <a:chExt cx="260096" cy="9753600"/>
          </a:xfrm>
        </p:grpSpPr>
        <p:sp>
          <p:nvSpPr>
            <p:cNvPr id="1048729" name="Freeform 6"/>
            <p:cNvSpPr/>
            <p:nvPr/>
          </p:nvSpPr>
          <p:spPr>
            <a:xfrm>
              <a:off x="0" y="0"/>
              <a:ext cx="260096" cy="9753600"/>
            </a:xfrm>
            <a:custGeom>
              <a:avLst/>
              <a:gdLst/>
              <a:ahLst/>
              <a:cxnLst/>
              <a:rect l="l" t="t" r="r" b="b"/>
              <a:pathLst>
                <a:path w="260096" h="9753600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id="90" name="Group 7"/>
          <p:cNvGrpSpPr/>
          <p:nvPr/>
        </p:nvGrpSpPr>
        <p:grpSpPr>
          <a:xfrm>
            <a:off x="62" y="758607"/>
            <a:ext cx="1448913" cy="541872"/>
            <a:chOff x="0" y="0"/>
            <a:chExt cx="1931884" cy="722496"/>
          </a:xfrm>
        </p:grpSpPr>
        <p:sp>
          <p:nvSpPr>
            <p:cNvPr id="1048730" name="Freeform 8"/>
            <p:cNvSpPr/>
            <p:nvPr/>
          </p:nvSpPr>
          <p:spPr>
            <a:xfrm>
              <a:off x="0" y="0"/>
              <a:ext cx="1942021" cy="722376"/>
            </a:xfrm>
            <a:custGeom>
              <a:avLst/>
              <a:gdLst/>
              <a:ahLst/>
              <a:cxnLst/>
              <a:rect l="l" t="t" r="r" b="b"/>
              <a:pathLst>
                <a:path w="1942021" h="722376">
                  <a:moveTo>
                    <a:pt x="1931924" y="383413"/>
                  </a:moveTo>
                  <a:lnTo>
                    <a:pt x="1606296" y="708914"/>
                  </a:lnTo>
                  <a:cubicBezTo>
                    <a:pt x="1604137" y="711200"/>
                    <a:pt x="1601470" y="713486"/>
                    <a:pt x="1599184" y="715645"/>
                  </a:cubicBezTo>
                  <a:cubicBezTo>
                    <a:pt x="1592580" y="722376"/>
                    <a:pt x="1585722" y="722376"/>
                    <a:pt x="1578864" y="722376"/>
                  </a:cubicBezTo>
                  <a:lnTo>
                    <a:pt x="1449832" y="722376"/>
                  </a:lnTo>
                  <a:lnTo>
                    <a:pt x="0" y="718058"/>
                  </a:lnTo>
                  <a:lnTo>
                    <a:pt x="0" y="0"/>
                  </a:lnTo>
                  <a:lnTo>
                    <a:pt x="1449832" y="3429"/>
                  </a:lnTo>
                  <a:lnTo>
                    <a:pt x="1578864" y="3429"/>
                  </a:lnTo>
                  <a:cubicBezTo>
                    <a:pt x="1585722" y="3429"/>
                    <a:pt x="1592580" y="10160"/>
                    <a:pt x="1599184" y="10160"/>
                  </a:cubicBezTo>
                  <a:cubicBezTo>
                    <a:pt x="1599184" y="17018"/>
                    <a:pt x="1606296" y="17018"/>
                    <a:pt x="1606296" y="17018"/>
                  </a:cubicBezTo>
                  <a:lnTo>
                    <a:pt x="1931924" y="342519"/>
                  </a:lnTo>
                  <a:cubicBezTo>
                    <a:pt x="1945386" y="356108"/>
                    <a:pt x="1945386" y="369570"/>
                    <a:pt x="1931924" y="383286"/>
                  </a:cubicBezTo>
                  <a:close/>
                </a:path>
              </a:pathLst>
            </a:custGeom>
            <a:solidFill>
              <a:srgbClr val="A53010"/>
            </a:solidFill>
          </p:spPr>
        </p:sp>
      </p:grpSp>
      <p:grpSp>
        <p:nvGrpSpPr>
          <p:cNvPr id="91" name="Group 9"/>
          <p:cNvGrpSpPr/>
          <p:nvPr/>
        </p:nvGrpSpPr>
        <p:grpSpPr>
          <a:xfrm>
            <a:off x="729139" y="431642"/>
            <a:ext cx="8686827" cy="1843405"/>
            <a:chOff x="0" y="0"/>
            <a:chExt cx="11582436" cy="2457873"/>
          </a:xfrm>
        </p:grpSpPr>
        <p:sp>
          <p:nvSpPr>
            <p:cNvPr id="1048731" name="Freeform 10"/>
            <p:cNvSpPr/>
            <p:nvPr/>
          </p:nvSpPr>
          <p:spPr>
            <a:xfrm>
              <a:off x="0" y="0"/>
              <a:ext cx="11582436" cy="2457873"/>
            </a:xfrm>
            <a:custGeom>
              <a:avLst/>
              <a:gdLst/>
              <a:ahLst/>
              <a:cxnLst/>
              <a:rect l="l" t="t" r="r" b="b"/>
              <a:pathLst>
                <a:path w="11582436" h="2457873">
                  <a:moveTo>
                    <a:pt x="0" y="0"/>
                  </a:moveTo>
                  <a:lnTo>
                    <a:pt x="11582436" y="0"/>
                  </a:lnTo>
                  <a:lnTo>
                    <a:pt x="11582436" y="2457873"/>
                  </a:lnTo>
                  <a:lnTo>
                    <a:pt x="0" y="24578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48732" name="TextBox 11"/>
            <p:cNvSpPr txBox="1"/>
            <p:nvPr/>
          </p:nvSpPr>
          <p:spPr>
            <a:xfrm>
              <a:off x="0" y="-57150"/>
              <a:ext cx="11582436" cy="251502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583"/>
                </a:lnSpc>
              </a:pPr>
              <a:r>
                <a:rPr lang="en-US" sz="2986" b="1">
                  <a:solidFill>
                    <a:srgbClr val="26262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Résztvevő intézmények:</a:t>
              </a:r>
            </a:p>
            <a:p>
              <a:pPr algn="ctr">
                <a:lnSpc>
                  <a:spcPts val="2304"/>
                </a:lnSpc>
              </a:pPr>
              <a:r>
                <a:rPr lang="en-US" sz="1920">
                  <a:solidFill>
                    <a:srgbClr val="262626"/>
                  </a:solidFill>
                  <a:latin typeface="Century Gothic Paneuropean"/>
                  <a:ea typeface="Century Gothic Paneuropean"/>
                  <a:cs typeface="Century Gothic Paneuropean"/>
                  <a:sym typeface="Century Gothic Paneuropean"/>
                </a:rPr>
                <a:t>24 hónap: 2024 .02.01-2026.01.31</a:t>
              </a:r>
            </a:p>
            <a:p>
              <a:pPr algn="ctr">
                <a:lnSpc>
                  <a:spcPts val="2304"/>
                </a:lnSpc>
              </a:pPr>
              <a:endParaRPr lang="en-US" sz="1920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endParaRPr>
            </a:p>
            <a:p>
              <a:pPr algn="ctr">
                <a:lnSpc>
                  <a:spcPts val="2304"/>
                </a:lnSpc>
              </a:pPr>
              <a:endParaRPr lang="en-US" sz="1920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endParaRPr>
            </a:p>
          </p:txBody>
        </p:sp>
      </p:grpSp>
      <p:grpSp>
        <p:nvGrpSpPr>
          <p:cNvPr id="92" name="Group 12"/>
          <p:cNvGrpSpPr/>
          <p:nvPr/>
        </p:nvGrpSpPr>
        <p:grpSpPr>
          <a:xfrm>
            <a:off x="722827" y="1506961"/>
            <a:ext cx="8610626" cy="5120640"/>
            <a:chOff x="0" y="0"/>
            <a:chExt cx="11480835" cy="6827520"/>
          </a:xfrm>
        </p:grpSpPr>
        <p:sp>
          <p:nvSpPr>
            <p:cNvPr id="1048733" name="Freeform 13"/>
            <p:cNvSpPr/>
            <p:nvPr/>
          </p:nvSpPr>
          <p:spPr>
            <a:xfrm>
              <a:off x="0" y="0"/>
              <a:ext cx="11480835" cy="6827520"/>
            </a:xfrm>
            <a:custGeom>
              <a:avLst/>
              <a:gdLst/>
              <a:ahLst/>
              <a:cxnLst/>
              <a:rect l="l" t="t" r="r" b="b"/>
              <a:pathLst>
                <a:path w="11480835" h="6827520">
                  <a:moveTo>
                    <a:pt x="0" y="0"/>
                  </a:moveTo>
                  <a:lnTo>
                    <a:pt x="11480835" y="0"/>
                  </a:lnTo>
                  <a:lnTo>
                    <a:pt x="11480835" y="6827520"/>
                  </a:lnTo>
                  <a:lnTo>
                    <a:pt x="0" y="6827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48734" name="TextBox 14"/>
            <p:cNvSpPr txBox="1"/>
            <p:nvPr/>
          </p:nvSpPr>
          <p:spPr>
            <a:xfrm>
              <a:off x="0" y="-19050"/>
              <a:ext cx="11480835" cy="684657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79"/>
                </a:lnSpc>
              </a:pPr>
              <a:endParaRPr/>
            </a:p>
            <a:p>
              <a:pPr marL="329455" lvl="1" indent="-164727" algn="l">
                <a:lnSpc>
                  <a:spcPts val="3179"/>
                </a:lnSpc>
                <a:buFont typeface="Arial"/>
                <a:buChar char="•"/>
              </a:pPr>
              <a:r>
                <a:rPr lang="en-US" sz="2559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Nyíregyházi Evangélikus Kossuth Lajos Gimnázium – </a:t>
              </a:r>
              <a:r>
                <a:rPr lang="en-US" sz="2559" b="1">
                  <a:solidFill>
                    <a:srgbClr val="40404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koordinátor</a:t>
              </a:r>
            </a:p>
            <a:p>
              <a:pPr marL="329455" lvl="1" indent="-164727" algn="l">
                <a:lnSpc>
                  <a:spcPts val="3179"/>
                </a:lnSpc>
                <a:buFont typeface="Arial"/>
                <a:buChar char="•"/>
              </a:pPr>
              <a:r>
                <a:rPr lang="en-US" sz="2559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Stredná odborna škola polytechnická, Zlaté Moravce – Szlovákia</a:t>
              </a:r>
            </a:p>
            <a:p>
              <a:pPr marL="329455" lvl="1" indent="-164727" algn="l">
                <a:lnSpc>
                  <a:spcPts val="3179"/>
                </a:lnSpc>
                <a:buFont typeface="Arial"/>
                <a:buChar char="•"/>
              </a:pPr>
              <a:r>
                <a:rPr lang="en-US" sz="2559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1st Experimental High School of Larissa, Görögország Thesszália Larissa</a:t>
              </a:r>
            </a:p>
            <a:p>
              <a:pPr marL="329455" lvl="1" indent="-164727" algn="l">
                <a:lnSpc>
                  <a:spcPts val="3179"/>
                </a:lnSpc>
                <a:buFont typeface="Arial"/>
                <a:buChar char="•"/>
              </a:pPr>
              <a:r>
                <a:rPr lang="en-US" sz="2559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Liceo Scientifico Statale E. Fermi, Olaszország Szicília Sciacca</a:t>
              </a:r>
            </a:p>
            <a:p>
              <a:pPr marL="329455" lvl="1" indent="-164727" algn="l">
                <a:lnSpc>
                  <a:spcPts val="3071"/>
                </a:lnSpc>
              </a:pPr>
              <a:endParaRPr lang="en-US" sz="2559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48736" name="Freeform 3"/>
          <p:cNvSpPr/>
          <p:nvPr/>
        </p:nvSpPr>
        <p:spPr>
          <a:xfrm>
            <a:off x="1" y="243840"/>
            <a:ext cx="2113280" cy="7081203"/>
          </a:xfrm>
          <a:custGeom>
            <a:avLst/>
            <a:gdLst/>
            <a:ahLst/>
            <a:cxnLst/>
            <a:rect l="l" t="t" r="r" b="b"/>
            <a:pathLst>
              <a:path w="2113280" h="7081203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48737" name="Freeform 4"/>
          <p:cNvSpPr/>
          <p:nvPr/>
        </p:nvSpPr>
        <p:spPr>
          <a:xfrm>
            <a:off x="21782" y="304"/>
            <a:ext cx="2082423" cy="7309833"/>
          </a:xfrm>
          <a:custGeom>
            <a:avLst/>
            <a:gdLst/>
            <a:ahLst/>
            <a:cxnLst/>
            <a:rect l="l" t="t" r="r" b="b"/>
            <a:pathLst>
              <a:path w="2082423" h="730983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94" name="Group 5"/>
          <p:cNvGrpSpPr/>
          <p:nvPr/>
        </p:nvGrpSpPr>
        <p:grpSpPr>
          <a:xfrm>
            <a:off x="0" y="0"/>
            <a:ext cx="195072" cy="7315200"/>
            <a:chOff x="0" y="0"/>
            <a:chExt cx="260096" cy="9753600"/>
          </a:xfrm>
        </p:grpSpPr>
        <p:sp>
          <p:nvSpPr>
            <p:cNvPr id="1048738" name="Freeform 6"/>
            <p:cNvSpPr/>
            <p:nvPr/>
          </p:nvSpPr>
          <p:spPr>
            <a:xfrm>
              <a:off x="0" y="0"/>
              <a:ext cx="260096" cy="9753600"/>
            </a:xfrm>
            <a:custGeom>
              <a:avLst/>
              <a:gdLst/>
              <a:ahLst/>
              <a:cxnLst/>
              <a:rect l="l" t="t" r="r" b="b"/>
              <a:pathLst>
                <a:path w="260096" h="9753600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id="95" name="Group 7"/>
          <p:cNvGrpSpPr/>
          <p:nvPr/>
        </p:nvGrpSpPr>
        <p:grpSpPr>
          <a:xfrm>
            <a:off x="62" y="758607"/>
            <a:ext cx="1448913" cy="541872"/>
            <a:chOff x="0" y="0"/>
            <a:chExt cx="1931884" cy="722496"/>
          </a:xfrm>
        </p:grpSpPr>
        <p:sp>
          <p:nvSpPr>
            <p:cNvPr id="1048739" name="Freeform 8"/>
            <p:cNvSpPr/>
            <p:nvPr/>
          </p:nvSpPr>
          <p:spPr>
            <a:xfrm>
              <a:off x="0" y="0"/>
              <a:ext cx="1942021" cy="722376"/>
            </a:xfrm>
            <a:custGeom>
              <a:avLst/>
              <a:gdLst/>
              <a:ahLst/>
              <a:cxnLst/>
              <a:rect l="l" t="t" r="r" b="b"/>
              <a:pathLst>
                <a:path w="1942021" h="722376">
                  <a:moveTo>
                    <a:pt x="1931924" y="383413"/>
                  </a:moveTo>
                  <a:lnTo>
                    <a:pt x="1606296" y="708914"/>
                  </a:lnTo>
                  <a:cubicBezTo>
                    <a:pt x="1604137" y="711200"/>
                    <a:pt x="1601470" y="713486"/>
                    <a:pt x="1599184" y="715645"/>
                  </a:cubicBezTo>
                  <a:cubicBezTo>
                    <a:pt x="1592580" y="722376"/>
                    <a:pt x="1585722" y="722376"/>
                    <a:pt x="1578864" y="722376"/>
                  </a:cubicBezTo>
                  <a:lnTo>
                    <a:pt x="1449832" y="722376"/>
                  </a:lnTo>
                  <a:lnTo>
                    <a:pt x="0" y="718058"/>
                  </a:lnTo>
                  <a:lnTo>
                    <a:pt x="0" y="0"/>
                  </a:lnTo>
                  <a:lnTo>
                    <a:pt x="1449832" y="3429"/>
                  </a:lnTo>
                  <a:lnTo>
                    <a:pt x="1578864" y="3429"/>
                  </a:lnTo>
                  <a:cubicBezTo>
                    <a:pt x="1585722" y="3429"/>
                    <a:pt x="1592580" y="10160"/>
                    <a:pt x="1599184" y="10160"/>
                  </a:cubicBezTo>
                  <a:cubicBezTo>
                    <a:pt x="1599184" y="17018"/>
                    <a:pt x="1606296" y="17018"/>
                    <a:pt x="1606296" y="17018"/>
                  </a:cubicBezTo>
                  <a:lnTo>
                    <a:pt x="1931924" y="342519"/>
                  </a:lnTo>
                  <a:cubicBezTo>
                    <a:pt x="1945386" y="356108"/>
                    <a:pt x="1945386" y="369570"/>
                    <a:pt x="1931924" y="383286"/>
                  </a:cubicBezTo>
                  <a:close/>
                </a:path>
              </a:pathLst>
            </a:custGeom>
            <a:solidFill>
              <a:srgbClr val="A53010"/>
            </a:solidFill>
          </p:spPr>
        </p:sp>
      </p:grpSp>
      <p:sp>
        <p:nvSpPr>
          <p:cNvPr id="1048740" name="TextBox 9"/>
          <p:cNvSpPr txBox="1"/>
          <p:nvPr/>
        </p:nvSpPr>
        <p:spPr>
          <a:xfrm>
            <a:off x="1282286" y="161211"/>
            <a:ext cx="7728399" cy="625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08"/>
              </a:lnSpc>
            </a:pPr>
            <a:endParaRPr/>
          </a:p>
          <a:p>
            <a:pPr algn="ctr">
              <a:lnSpc>
                <a:spcPts val="4608"/>
              </a:lnSpc>
            </a:pPr>
            <a:r>
              <a:rPr lang="en-US" sz="3840">
                <a:solidFill>
                  <a:srgbClr val="262626"/>
                </a:solidFill>
                <a:latin typeface="Calibri (MS)"/>
                <a:ea typeface="Calibri (MS)"/>
                <a:cs typeface="Calibri (MS)"/>
                <a:sym typeface="Calibri (MS)"/>
              </a:rPr>
              <a:t>Projekt céljai</a:t>
            </a:r>
            <a:r>
              <a:rPr lang="en-US" sz="3840" b="1">
                <a:solidFill>
                  <a:srgbClr val="262626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:</a:t>
            </a:r>
          </a:p>
          <a:p>
            <a:pPr algn="ctr">
              <a:lnSpc>
                <a:spcPts val="4608"/>
              </a:lnSpc>
            </a:pPr>
            <a:endParaRPr lang="en-US" sz="3840" b="1">
              <a:solidFill>
                <a:srgbClr val="262626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1048741" name="TextBox 10"/>
          <p:cNvSpPr txBox="1"/>
          <p:nvPr/>
        </p:nvSpPr>
        <p:spPr>
          <a:xfrm>
            <a:off x="1588665" y="2080816"/>
            <a:ext cx="7882016" cy="4806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4"/>
              </a:lnSpc>
            </a:pPr>
            <a:endParaRPr/>
          </a:p>
          <a:p>
            <a:pPr marL="247091" lvl="1" indent="-123546" algn="l">
              <a:lnSpc>
                <a:spcPts val="2304"/>
              </a:lnSpc>
              <a:buFont typeface="Arial"/>
              <a:buChar char="•"/>
            </a:pPr>
            <a:r>
              <a:rPr lang="en-US" sz="1920">
                <a:solidFill>
                  <a:srgbClr val="40404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920" b="1">
                <a:solidFill>
                  <a:srgbClr val="40404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Fenntartható viselkedés / ökológiai gondolkodás</a:t>
            </a:r>
          </a:p>
          <a:p>
            <a:pPr marL="247091" lvl="1" indent="-123546" algn="l">
              <a:lnSpc>
                <a:spcPts val="2304"/>
              </a:lnSpc>
              <a:buFont typeface="Arial"/>
              <a:buChar char="•"/>
            </a:pPr>
            <a:r>
              <a:rPr lang="en-US" sz="1920">
                <a:solidFill>
                  <a:srgbClr val="40404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920" b="1">
                <a:solidFill>
                  <a:srgbClr val="40404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A diákok motivációjának erősítése a német nyelv tanulásában</a:t>
            </a:r>
          </a:p>
          <a:p>
            <a:pPr marL="247091" lvl="1" indent="-123546" algn="l">
              <a:lnSpc>
                <a:spcPts val="2304"/>
              </a:lnSpc>
              <a:buFont typeface="Arial"/>
              <a:buChar char="•"/>
            </a:pPr>
            <a:r>
              <a:rPr lang="en-US" sz="1920" b="1">
                <a:solidFill>
                  <a:srgbClr val="40404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Tolerancia más kultúrákkal szemben</a:t>
            </a:r>
          </a:p>
          <a:p>
            <a:pPr marL="247091" lvl="1" indent="-123546" algn="l">
              <a:lnSpc>
                <a:spcPts val="2304"/>
              </a:lnSpc>
              <a:buFont typeface="Arial"/>
              <a:buChar char="•"/>
            </a:pPr>
            <a:r>
              <a:rPr lang="en-US" sz="1920" b="1">
                <a:solidFill>
                  <a:srgbClr val="40404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Barátságok kialakítása</a:t>
            </a:r>
          </a:p>
          <a:p>
            <a:pPr marL="247091" lvl="1" indent="-123546" algn="l">
              <a:lnSpc>
                <a:spcPts val="2304"/>
              </a:lnSpc>
              <a:buFont typeface="Arial"/>
              <a:buChar char="•"/>
            </a:pPr>
            <a:r>
              <a:rPr lang="en-US" sz="1920" b="1">
                <a:solidFill>
                  <a:srgbClr val="40404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A projekt összekapcsolása a tantervvel</a:t>
            </a:r>
          </a:p>
          <a:p>
            <a:pPr marL="247091" lvl="1" indent="-123546" algn="l">
              <a:lnSpc>
                <a:spcPts val="2304"/>
              </a:lnSpc>
              <a:buFont typeface="Arial"/>
              <a:buChar char="•"/>
            </a:pPr>
            <a:r>
              <a:rPr lang="en-US" sz="1920" b="1">
                <a:solidFill>
                  <a:srgbClr val="40404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Együttműködés különböző szervezetekkel és hivatalokkal</a:t>
            </a:r>
          </a:p>
          <a:p>
            <a:pPr marL="247091" lvl="1" indent="-123546" algn="l">
              <a:lnSpc>
                <a:spcPts val="2304"/>
              </a:lnSpc>
              <a:buFont typeface="Arial"/>
              <a:buChar char="•"/>
            </a:pPr>
            <a:r>
              <a:rPr lang="en-US" sz="1920" b="1">
                <a:solidFill>
                  <a:srgbClr val="40404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Szabadtéri tanulás, nyitottság fejlesztése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8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48749" name="Freeform 3"/>
          <p:cNvSpPr/>
          <p:nvPr/>
        </p:nvSpPr>
        <p:spPr>
          <a:xfrm>
            <a:off x="1" y="243840"/>
            <a:ext cx="2113280" cy="7081203"/>
          </a:xfrm>
          <a:custGeom>
            <a:avLst/>
            <a:gdLst/>
            <a:ahLst/>
            <a:cxnLst/>
            <a:rect l="l" t="t" r="r" b="b"/>
            <a:pathLst>
              <a:path w="2113280" h="7081203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48750" name="Freeform 4"/>
          <p:cNvSpPr/>
          <p:nvPr/>
        </p:nvSpPr>
        <p:spPr>
          <a:xfrm>
            <a:off x="21782" y="304"/>
            <a:ext cx="2082423" cy="7309833"/>
          </a:xfrm>
          <a:custGeom>
            <a:avLst/>
            <a:gdLst/>
            <a:ahLst/>
            <a:cxnLst/>
            <a:rect l="l" t="t" r="r" b="b"/>
            <a:pathLst>
              <a:path w="2082423" h="730983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99" name="Group 5"/>
          <p:cNvGrpSpPr/>
          <p:nvPr/>
        </p:nvGrpSpPr>
        <p:grpSpPr>
          <a:xfrm>
            <a:off x="0" y="0"/>
            <a:ext cx="195072" cy="7315200"/>
            <a:chOff x="0" y="0"/>
            <a:chExt cx="260096" cy="9753600"/>
          </a:xfrm>
        </p:grpSpPr>
        <p:sp>
          <p:nvSpPr>
            <p:cNvPr id="1048751" name="Freeform 6"/>
            <p:cNvSpPr/>
            <p:nvPr/>
          </p:nvSpPr>
          <p:spPr>
            <a:xfrm>
              <a:off x="0" y="0"/>
              <a:ext cx="260096" cy="9753600"/>
            </a:xfrm>
            <a:custGeom>
              <a:avLst/>
              <a:gdLst/>
              <a:ahLst/>
              <a:cxnLst/>
              <a:rect l="l" t="t" r="r" b="b"/>
              <a:pathLst>
                <a:path w="260096" h="9753600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id="100" name="Group 7"/>
          <p:cNvGrpSpPr/>
          <p:nvPr/>
        </p:nvGrpSpPr>
        <p:grpSpPr>
          <a:xfrm>
            <a:off x="62" y="758607"/>
            <a:ext cx="1448913" cy="541872"/>
            <a:chOff x="0" y="0"/>
            <a:chExt cx="1931884" cy="722496"/>
          </a:xfrm>
        </p:grpSpPr>
        <p:sp>
          <p:nvSpPr>
            <p:cNvPr id="1048752" name="Freeform 8"/>
            <p:cNvSpPr/>
            <p:nvPr/>
          </p:nvSpPr>
          <p:spPr>
            <a:xfrm>
              <a:off x="0" y="0"/>
              <a:ext cx="1942021" cy="722376"/>
            </a:xfrm>
            <a:custGeom>
              <a:avLst/>
              <a:gdLst/>
              <a:ahLst/>
              <a:cxnLst/>
              <a:rect l="l" t="t" r="r" b="b"/>
              <a:pathLst>
                <a:path w="1942021" h="722376">
                  <a:moveTo>
                    <a:pt x="1931924" y="383413"/>
                  </a:moveTo>
                  <a:lnTo>
                    <a:pt x="1606296" y="708914"/>
                  </a:lnTo>
                  <a:cubicBezTo>
                    <a:pt x="1604137" y="711200"/>
                    <a:pt x="1601470" y="713486"/>
                    <a:pt x="1599184" y="715645"/>
                  </a:cubicBezTo>
                  <a:cubicBezTo>
                    <a:pt x="1592580" y="722376"/>
                    <a:pt x="1585722" y="722376"/>
                    <a:pt x="1578864" y="722376"/>
                  </a:cubicBezTo>
                  <a:lnTo>
                    <a:pt x="1449832" y="722376"/>
                  </a:lnTo>
                  <a:lnTo>
                    <a:pt x="0" y="718058"/>
                  </a:lnTo>
                  <a:lnTo>
                    <a:pt x="0" y="0"/>
                  </a:lnTo>
                  <a:lnTo>
                    <a:pt x="1449832" y="3429"/>
                  </a:lnTo>
                  <a:lnTo>
                    <a:pt x="1578864" y="3429"/>
                  </a:lnTo>
                  <a:cubicBezTo>
                    <a:pt x="1585722" y="3429"/>
                    <a:pt x="1592580" y="10160"/>
                    <a:pt x="1599184" y="10160"/>
                  </a:cubicBezTo>
                  <a:cubicBezTo>
                    <a:pt x="1599184" y="17018"/>
                    <a:pt x="1606296" y="17018"/>
                    <a:pt x="1606296" y="17018"/>
                  </a:cubicBezTo>
                  <a:lnTo>
                    <a:pt x="1931924" y="342519"/>
                  </a:lnTo>
                  <a:cubicBezTo>
                    <a:pt x="1945386" y="356108"/>
                    <a:pt x="1945386" y="369570"/>
                    <a:pt x="1931924" y="383286"/>
                  </a:cubicBezTo>
                  <a:close/>
                </a:path>
              </a:pathLst>
            </a:custGeom>
            <a:solidFill>
              <a:srgbClr val="A53010"/>
            </a:solidFill>
          </p:spPr>
        </p:sp>
      </p:grpSp>
      <p:sp>
        <p:nvSpPr>
          <p:cNvPr id="1048753" name="TextBox 9"/>
          <p:cNvSpPr txBox="1"/>
          <p:nvPr/>
        </p:nvSpPr>
        <p:spPr>
          <a:xfrm>
            <a:off x="1281431" y="1619965"/>
            <a:ext cx="7730490" cy="50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7091" lvl="1" indent="-123546" algn="l">
              <a:lnSpc>
                <a:spcPts val="2304"/>
              </a:lnSpc>
              <a:buFont typeface="Arial"/>
              <a:buChar char="•"/>
            </a:pPr>
            <a:r>
              <a:rPr lang="en-US" sz="1920" b="1">
                <a:solidFill>
                  <a:srgbClr val="40404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Küzdelem az éghajlatváltozás ellen</a:t>
            </a:r>
          </a:p>
          <a:p>
            <a:pPr marL="247091" lvl="1" indent="-123546" algn="l">
              <a:lnSpc>
                <a:spcPts val="2304"/>
              </a:lnSpc>
              <a:buFont typeface="Arial"/>
              <a:buChar char="•"/>
            </a:pPr>
            <a:r>
              <a:rPr lang="en-US" sz="1920">
                <a:solidFill>
                  <a:srgbClr val="40404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920" b="1">
                <a:solidFill>
                  <a:srgbClr val="40404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Tapasztalatszerzés elősegítése projektekben való részvétel által</a:t>
            </a:r>
          </a:p>
          <a:p>
            <a:pPr marL="247091" lvl="1" indent="-123546" algn="l">
              <a:lnSpc>
                <a:spcPts val="2304"/>
              </a:lnSpc>
              <a:buFont typeface="Arial"/>
              <a:buChar char="•"/>
            </a:pPr>
            <a:r>
              <a:rPr lang="en-US" sz="1920" b="1">
                <a:solidFill>
                  <a:srgbClr val="40404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Kulcskompetenciák, szociális készségek és a kezdeményezőkészség fejlesztése</a:t>
            </a:r>
          </a:p>
          <a:p>
            <a:pPr marL="247091" lvl="1" indent="-123546" algn="l">
              <a:lnSpc>
                <a:spcPts val="2304"/>
              </a:lnSpc>
              <a:buFont typeface="Arial"/>
              <a:buChar char="•"/>
            </a:pPr>
            <a:r>
              <a:rPr lang="en-US" sz="1920">
                <a:solidFill>
                  <a:srgbClr val="40404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920" b="1">
                <a:solidFill>
                  <a:srgbClr val="40404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IKT-ismeretek (digitális kompetenciák) fejlesztése</a:t>
            </a:r>
          </a:p>
          <a:p>
            <a:pPr marL="247091" lvl="1" indent="-123546" algn="l">
              <a:lnSpc>
                <a:spcPts val="2304"/>
              </a:lnSpc>
              <a:buFont typeface="Arial"/>
              <a:buChar char="•"/>
            </a:pPr>
            <a:r>
              <a:rPr lang="en-US" sz="1920" b="1">
                <a:solidFill>
                  <a:srgbClr val="40404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Szolidaritás, együttműködési és kommunikációs készségek fejlesztése</a:t>
            </a:r>
          </a:p>
          <a:p>
            <a:pPr marL="247091" lvl="1" indent="-123546" algn="l">
              <a:lnSpc>
                <a:spcPts val="2304"/>
              </a:lnSpc>
              <a:buFont typeface="Arial"/>
              <a:buChar char="•"/>
            </a:pPr>
            <a:r>
              <a:rPr lang="en-US" sz="1920" b="1">
                <a:solidFill>
                  <a:srgbClr val="40404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A szülők bevonása az iskolai közösség fontos tagjaiként</a:t>
            </a:r>
          </a:p>
          <a:p>
            <a:pPr marL="247091" lvl="1" indent="-123546" algn="l">
              <a:lnSpc>
                <a:spcPts val="2304"/>
              </a:lnSpc>
              <a:buFont typeface="Arial"/>
              <a:buChar char="•"/>
            </a:pPr>
            <a:r>
              <a:rPr lang="en-US" sz="1920" b="1">
                <a:solidFill>
                  <a:srgbClr val="40404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A hosszú távú fenntarthatóság biztosítása</a:t>
            </a:r>
          </a:p>
          <a:p>
            <a:pPr marL="247091" lvl="1" indent="-123546" algn="l">
              <a:lnSpc>
                <a:spcPts val="2304"/>
              </a:lnSpc>
              <a:buFont typeface="Arial"/>
              <a:buChar char="•"/>
            </a:pPr>
            <a:r>
              <a:rPr lang="en-US" sz="1920">
                <a:solidFill>
                  <a:srgbClr val="40404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  <a:r>
              <a:rPr lang="en-US" sz="1920" b="1">
                <a:solidFill>
                  <a:srgbClr val="40404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Mintaiskolaként szolgálni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4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48755" name="Freeform 3"/>
          <p:cNvSpPr/>
          <p:nvPr/>
        </p:nvSpPr>
        <p:spPr>
          <a:xfrm>
            <a:off x="1" y="243840"/>
            <a:ext cx="2113280" cy="7081203"/>
          </a:xfrm>
          <a:custGeom>
            <a:avLst/>
            <a:gdLst/>
            <a:ahLst/>
            <a:cxnLst/>
            <a:rect l="l" t="t" r="r" b="b"/>
            <a:pathLst>
              <a:path w="2113280" h="7081203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48756" name="Freeform 4"/>
          <p:cNvSpPr/>
          <p:nvPr/>
        </p:nvSpPr>
        <p:spPr>
          <a:xfrm>
            <a:off x="21782" y="304"/>
            <a:ext cx="2082423" cy="7309833"/>
          </a:xfrm>
          <a:custGeom>
            <a:avLst/>
            <a:gdLst/>
            <a:ahLst/>
            <a:cxnLst/>
            <a:rect l="l" t="t" r="r" b="b"/>
            <a:pathLst>
              <a:path w="2082423" h="730983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02" name="Group 5"/>
          <p:cNvGrpSpPr/>
          <p:nvPr/>
        </p:nvGrpSpPr>
        <p:grpSpPr>
          <a:xfrm>
            <a:off x="0" y="0"/>
            <a:ext cx="195072" cy="7315200"/>
            <a:chOff x="0" y="0"/>
            <a:chExt cx="260096" cy="9753600"/>
          </a:xfrm>
        </p:grpSpPr>
        <p:sp>
          <p:nvSpPr>
            <p:cNvPr id="1048757" name="Freeform 6"/>
            <p:cNvSpPr/>
            <p:nvPr/>
          </p:nvSpPr>
          <p:spPr>
            <a:xfrm>
              <a:off x="0" y="0"/>
              <a:ext cx="260096" cy="9753600"/>
            </a:xfrm>
            <a:custGeom>
              <a:avLst/>
              <a:gdLst/>
              <a:ahLst/>
              <a:cxnLst/>
              <a:rect l="l" t="t" r="r" b="b"/>
              <a:pathLst>
                <a:path w="260096" h="9753600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id="103" name="Group 7"/>
          <p:cNvGrpSpPr/>
          <p:nvPr/>
        </p:nvGrpSpPr>
        <p:grpSpPr>
          <a:xfrm>
            <a:off x="62" y="758607"/>
            <a:ext cx="1448913" cy="541872"/>
            <a:chOff x="0" y="0"/>
            <a:chExt cx="1931884" cy="722496"/>
          </a:xfrm>
        </p:grpSpPr>
        <p:sp>
          <p:nvSpPr>
            <p:cNvPr id="1048758" name="Freeform 8"/>
            <p:cNvSpPr/>
            <p:nvPr/>
          </p:nvSpPr>
          <p:spPr>
            <a:xfrm>
              <a:off x="0" y="0"/>
              <a:ext cx="1942021" cy="722376"/>
            </a:xfrm>
            <a:custGeom>
              <a:avLst/>
              <a:gdLst/>
              <a:ahLst/>
              <a:cxnLst/>
              <a:rect l="l" t="t" r="r" b="b"/>
              <a:pathLst>
                <a:path w="1942021" h="722376">
                  <a:moveTo>
                    <a:pt x="1931924" y="383413"/>
                  </a:moveTo>
                  <a:lnTo>
                    <a:pt x="1606296" y="708914"/>
                  </a:lnTo>
                  <a:cubicBezTo>
                    <a:pt x="1604137" y="711200"/>
                    <a:pt x="1601470" y="713486"/>
                    <a:pt x="1599184" y="715645"/>
                  </a:cubicBezTo>
                  <a:cubicBezTo>
                    <a:pt x="1592580" y="722376"/>
                    <a:pt x="1585722" y="722376"/>
                    <a:pt x="1578864" y="722376"/>
                  </a:cubicBezTo>
                  <a:lnTo>
                    <a:pt x="1449832" y="722376"/>
                  </a:lnTo>
                  <a:lnTo>
                    <a:pt x="0" y="718058"/>
                  </a:lnTo>
                  <a:lnTo>
                    <a:pt x="0" y="0"/>
                  </a:lnTo>
                  <a:lnTo>
                    <a:pt x="1449832" y="3429"/>
                  </a:lnTo>
                  <a:lnTo>
                    <a:pt x="1578864" y="3429"/>
                  </a:lnTo>
                  <a:cubicBezTo>
                    <a:pt x="1585722" y="3429"/>
                    <a:pt x="1592580" y="10160"/>
                    <a:pt x="1599184" y="10160"/>
                  </a:cubicBezTo>
                  <a:cubicBezTo>
                    <a:pt x="1599184" y="17018"/>
                    <a:pt x="1606296" y="17018"/>
                    <a:pt x="1606296" y="17018"/>
                  </a:cubicBezTo>
                  <a:lnTo>
                    <a:pt x="1931924" y="342519"/>
                  </a:lnTo>
                  <a:cubicBezTo>
                    <a:pt x="1945386" y="356108"/>
                    <a:pt x="1945386" y="369570"/>
                    <a:pt x="1931924" y="383286"/>
                  </a:cubicBezTo>
                  <a:close/>
                </a:path>
              </a:pathLst>
            </a:custGeom>
            <a:solidFill>
              <a:srgbClr val="A53010"/>
            </a:solidFill>
          </p:spPr>
        </p:sp>
      </p:grpSp>
      <p:sp>
        <p:nvSpPr>
          <p:cNvPr id="1048759" name="TextBox 9"/>
          <p:cNvSpPr txBox="1"/>
          <p:nvPr/>
        </p:nvSpPr>
        <p:spPr>
          <a:xfrm>
            <a:off x="1665473" y="554170"/>
            <a:ext cx="7882016" cy="643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9455" lvl="1" indent="-164727" algn="l">
              <a:lnSpc>
                <a:spcPts val="3071"/>
              </a:lnSpc>
              <a:buFont typeface="Arial"/>
              <a:buChar char="•"/>
            </a:pPr>
            <a:r>
              <a:rPr lang="en-US" sz="2559" b="1">
                <a:solidFill>
                  <a:srgbClr val="40404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Az iskola mint fenntartható intézmény létrehozása</a:t>
            </a:r>
          </a:p>
          <a:p>
            <a:pPr marL="329455" lvl="1" indent="-164727" algn="l">
              <a:lnSpc>
                <a:spcPts val="3071"/>
              </a:lnSpc>
              <a:buFont typeface="Arial"/>
              <a:buChar char="•"/>
            </a:pPr>
            <a:r>
              <a:rPr lang="en-US" sz="2559" b="1">
                <a:solidFill>
                  <a:srgbClr val="40404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Ökológiai lábnyom : kérdőív készítése, mérése</a:t>
            </a:r>
          </a:p>
          <a:p>
            <a:pPr marL="329455" lvl="1" indent="-164727" algn="l">
              <a:lnSpc>
                <a:spcPts val="3071"/>
              </a:lnSpc>
              <a:buFont typeface="Arial"/>
              <a:buChar char="•"/>
            </a:pPr>
            <a:r>
              <a:rPr lang="en-US" sz="2559" b="1">
                <a:solidFill>
                  <a:srgbClr val="40404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Projekt 24 hónapja alatt a következő témák:Energia, Sport, fogyasztás, Biodiverzitás, táplálkozás, vásárlás, élelmiszerek, háztartás. </a:t>
            </a:r>
          </a:p>
          <a:p>
            <a:pPr marL="329455" lvl="1" indent="-164727" algn="l">
              <a:lnSpc>
                <a:spcPts val="3071"/>
              </a:lnSpc>
              <a:buFont typeface="Arial"/>
              <a:buChar char="•"/>
            </a:pPr>
            <a:r>
              <a:rPr lang="en-US" sz="2559" b="1">
                <a:solidFill>
                  <a:srgbClr val="40404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Iskola mint upcycling hely, futás a környezetért, Slam Poetry, művészet, történelem, újrahasznosítás</a:t>
            </a:r>
          </a:p>
          <a:p>
            <a:pPr marL="329455" lvl="1" indent="-164727" algn="l">
              <a:lnSpc>
                <a:spcPts val="3071"/>
              </a:lnSpc>
              <a:buFont typeface="Arial"/>
              <a:buChar char="•"/>
            </a:pPr>
            <a:r>
              <a:rPr lang="en-US" sz="2559" b="1">
                <a:solidFill>
                  <a:srgbClr val="40404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A projekt terméke: fenntartható tanulmányi tér létrehozása és egy hozzá kapcsolódó ebook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48705" name="Freeform 3"/>
          <p:cNvSpPr/>
          <p:nvPr/>
        </p:nvSpPr>
        <p:spPr>
          <a:xfrm>
            <a:off x="1" y="243840"/>
            <a:ext cx="2113280" cy="7081203"/>
          </a:xfrm>
          <a:custGeom>
            <a:avLst/>
            <a:gdLst/>
            <a:ahLst/>
            <a:cxnLst/>
            <a:rect l="l" t="t" r="r" b="b"/>
            <a:pathLst>
              <a:path w="2113280" h="7081203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48706" name="Freeform 4"/>
          <p:cNvSpPr/>
          <p:nvPr/>
        </p:nvSpPr>
        <p:spPr>
          <a:xfrm>
            <a:off x="21782" y="304"/>
            <a:ext cx="2082423" cy="7309833"/>
          </a:xfrm>
          <a:custGeom>
            <a:avLst/>
            <a:gdLst/>
            <a:ahLst/>
            <a:cxnLst/>
            <a:rect l="l" t="t" r="r" b="b"/>
            <a:pathLst>
              <a:path w="2082423" h="730983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77" name="Group 5"/>
          <p:cNvGrpSpPr/>
          <p:nvPr/>
        </p:nvGrpSpPr>
        <p:grpSpPr>
          <a:xfrm>
            <a:off x="0" y="0"/>
            <a:ext cx="195072" cy="7315200"/>
            <a:chOff x="0" y="0"/>
            <a:chExt cx="260096" cy="9753600"/>
          </a:xfrm>
        </p:grpSpPr>
        <p:sp>
          <p:nvSpPr>
            <p:cNvPr id="1048707" name="Freeform 6"/>
            <p:cNvSpPr/>
            <p:nvPr/>
          </p:nvSpPr>
          <p:spPr>
            <a:xfrm>
              <a:off x="0" y="0"/>
              <a:ext cx="260096" cy="9753600"/>
            </a:xfrm>
            <a:custGeom>
              <a:avLst/>
              <a:gdLst/>
              <a:ahLst/>
              <a:cxnLst/>
              <a:rect l="l" t="t" r="r" b="b"/>
              <a:pathLst>
                <a:path w="260096" h="9753600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id="78" name="Group 7"/>
          <p:cNvGrpSpPr/>
          <p:nvPr/>
        </p:nvGrpSpPr>
        <p:grpSpPr>
          <a:xfrm>
            <a:off x="62" y="758607"/>
            <a:ext cx="1448913" cy="541872"/>
            <a:chOff x="0" y="0"/>
            <a:chExt cx="1931884" cy="722496"/>
          </a:xfrm>
        </p:grpSpPr>
        <p:sp>
          <p:nvSpPr>
            <p:cNvPr id="1048708" name="Freeform 8"/>
            <p:cNvSpPr/>
            <p:nvPr/>
          </p:nvSpPr>
          <p:spPr>
            <a:xfrm>
              <a:off x="0" y="0"/>
              <a:ext cx="1942021" cy="722376"/>
            </a:xfrm>
            <a:custGeom>
              <a:avLst/>
              <a:gdLst/>
              <a:ahLst/>
              <a:cxnLst/>
              <a:rect l="l" t="t" r="r" b="b"/>
              <a:pathLst>
                <a:path w="1942021" h="722376">
                  <a:moveTo>
                    <a:pt x="1931924" y="383413"/>
                  </a:moveTo>
                  <a:lnTo>
                    <a:pt x="1606296" y="708914"/>
                  </a:lnTo>
                  <a:cubicBezTo>
                    <a:pt x="1604137" y="711200"/>
                    <a:pt x="1601470" y="713486"/>
                    <a:pt x="1599184" y="715645"/>
                  </a:cubicBezTo>
                  <a:cubicBezTo>
                    <a:pt x="1592580" y="722376"/>
                    <a:pt x="1585722" y="722376"/>
                    <a:pt x="1578864" y="722376"/>
                  </a:cubicBezTo>
                  <a:lnTo>
                    <a:pt x="1449832" y="722376"/>
                  </a:lnTo>
                  <a:lnTo>
                    <a:pt x="0" y="718058"/>
                  </a:lnTo>
                  <a:lnTo>
                    <a:pt x="0" y="0"/>
                  </a:lnTo>
                  <a:lnTo>
                    <a:pt x="1449832" y="3429"/>
                  </a:lnTo>
                  <a:lnTo>
                    <a:pt x="1578864" y="3429"/>
                  </a:lnTo>
                  <a:cubicBezTo>
                    <a:pt x="1585722" y="3429"/>
                    <a:pt x="1592580" y="10160"/>
                    <a:pt x="1599184" y="10160"/>
                  </a:cubicBezTo>
                  <a:cubicBezTo>
                    <a:pt x="1599184" y="17018"/>
                    <a:pt x="1606296" y="17018"/>
                    <a:pt x="1606296" y="17018"/>
                  </a:cubicBezTo>
                  <a:lnTo>
                    <a:pt x="1931924" y="342519"/>
                  </a:lnTo>
                  <a:cubicBezTo>
                    <a:pt x="1945386" y="356108"/>
                    <a:pt x="1945386" y="369570"/>
                    <a:pt x="1931924" y="383286"/>
                  </a:cubicBezTo>
                  <a:close/>
                </a:path>
              </a:pathLst>
            </a:custGeom>
            <a:solidFill>
              <a:srgbClr val="A53010"/>
            </a:solidFill>
          </p:spPr>
        </p:sp>
      </p:grpSp>
      <p:sp>
        <p:nvSpPr>
          <p:cNvPr id="1048709" name="TextBox 9"/>
          <p:cNvSpPr txBox="1"/>
          <p:nvPr/>
        </p:nvSpPr>
        <p:spPr>
          <a:xfrm>
            <a:off x="1082030" y="25757"/>
            <a:ext cx="8503947" cy="437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4"/>
              </a:lnSpc>
            </a:pPr>
            <a:r>
              <a:rPr lang="en-US" sz="2495" b="1">
                <a:solidFill>
                  <a:srgbClr val="EEF2E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Mobilitások, témák, feladatok:</a:t>
            </a:r>
          </a:p>
        </p:txBody>
      </p:sp>
      <p:graphicFrame>
        <p:nvGraphicFramePr>
          <p:cNvPr id="4194304" name="Table 10"/>
          <p:cNvGraphicFramePr>
            <a:graphicFrameLocks noGrp="1"/>
          </p:cNvGraphicFramePr>
          <p:nvPr/>
        </p:nvGraphicFramePr>
        <p:xfrm>
          <a:off x="724518" y="-66357"/>
          <a:ext cx="8642773" cy="7391400"/>
        </p:xfrm>
        <a:graphic>
          <a:graphicData uri="http://schemas.openxmlformats.org/drawingml/2006/table">
            <a:tbl>
              <a:tblPr/>
              <a:tblGrid>
                <a:gridCol w="2188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0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3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1056">
                <a:tc>
                  <a:txBody>
                    <a:bodyPr/>
                    <a:lstStyle/>
                    <a:p>
                      <a:pPr algn="l">
                        <a:lnSpc>
                          <a:spcPts val="2304"/>
                        </a:lnSpc>
                      </a:pPr>
                      <a:r>
                        <a:rPr lang="en-US" sz="1920" b="1">
                          <a:solidFill>
                            <a:srgbClr val="EEF2E2"/>
                          </a:solidFill>
                          <a:latin typeface="Century Gothic Paneuropean Bold"/>
                          <a:ea typeface="Century Gothic Paneuropean Bold"/>
                          <a:cs typeface="Century Gothic Paneuropean Bold"/>
                          <a:sym typeface="Century Gothic Paneuropean Bold"/>
                        </a:rPr>
                        <a:t>Mobiltás</a:t>
                      </a:r>
                      <a:endParaRPr lang="en-US" sz="1100"/>
                    </a:p>
                  </a:txBody>
                  <a:tcPr marT="91440" marB="9144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60"/>
                        </a:lnSpc>
                      </a:pPr>
                      <a:r>
                        <a:rPr lang="en-US" sz="2133" b="1">
                          <a:solidFill>
                            <a:srgbClr val="EEF2E2"/>
                          </a:solidFill>
                          <a:latin typeface="Century Gothic Paneuropean Bold"/>
                          <a:ea typeface="Century Gothic Paneuropean Bold"/>
                          <a:cs typeface="Century Gothic Paneuropean Bold"/>
                          <a:sym typeface="Century Gothic Paneuropean Bold"/>
                        </a:rPr>
                        <a:t>Téma</a:t>
                      </a:r>
                      <a:endParaRPr lang="en-US" sz="1100"/>
                    </a:p>
                  </a:txBody>
                  <a:tcPr marT="91440" marB="9144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E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47"/>
                        </a:lnSpc>
                      </a:pPr>
                      <a:r>
                        <a:rPr lang="en-US" sz="1706" b="1">
                          <a:solidFill>
                            <a:srgbClr val="EEF2E2"/>
                          </a:solidFill>
                          <a:latin typeface="Century Gothic Paneuropean Bold"/>
                          <a:ea typeface="Century Gothic Paneuropean Bold"/>
                          <a:cs typeface="Century Gothic Paneuropean Bold"/>
                          <a:sym typeface="Century Gothic Paneuropean Bold"/>
                        </a:rPr>
                        <a:t>Résztvevők</a:t>
                      </a:r>
                      <a:endParaRPr lang="en-US" sz="1100"/>
                    </a:p>
                  </a:txBody>
                  <a:tcPr marT="91440" marB="9144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2112">
                <a:tc>
                  <a:txBody>
                    <a:bodyPr/>
                    <a:lstStyle/>
                    <a:p>
                      <a:pPr algn="l">
                        <a:lnSpc>
                          <a:spcPts val="2304"/>
                        </a:lnSpc>
                      </a:pPr>
                      <a:r>
                        <a:rPr lang="en-US" sz="192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Olaszország </a:t>
                      </a:r>
                      <a:endParaRPr lang="en-US" sz="1100"/>
                    </a:p>
                  </a:txBody>
                  <a:tcPr marT="91440" marB="9144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4"/>
                        </a:lnSpc>
                      </a:pPr>
                      <a:r>
                        <a:rPr lang="en-US" sz="192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Fenntarthatósági koncepció a történelemben</a:t>
                      </a:r>
                      <a:endParaRPr lang="en-US" sz="1100"/>
                    </a:p>
                    <a:p>
                      <a:pPr algn="l">
                        <a:lnSpc>
                          <a:spcPts val="1791"/>
                        </a:lnSpc>
                      </a:pPr>
                      <a:r>
                        <a:rPr lang="en-US" sz="1493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( idővonal, ökolábnyom mérése, és prezentálása, Uniós és haza törekvések)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4"/>
                        </a:lnSpc>
                      </a:pPr>
                      <a:r>
                        <a:rPr lang="en-US" sz="192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8 diák, 2  kísérő tanár</a:t>
                      </a:r>
                      <a:endParaRPr lang="en-US" sz="1100"/>
                    </a:p>
                  </a:txBody>
                  <a:tcPr marT="91440" marB="9144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4019">
                <a:tc>
                  <a:txBody>
                    <a:bodyPr/>
                    <a:lstStyle/>
                    <a:p>
                      <a:pPr algn="l">
                        <a:lnSpc>
                          <a:spcPts val="2304"/>
                        </a:lnSpc>
                      </a:pPr>
                      <a:r>
                        <a:rPr lang="en-US" sz="192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Szlovákia</a:t>
                      </a:r>
                      <a:endParaRPr lang="en-US" sz="1100"/>
                    </a:p>
                  </a:txBody>
                  <a:tcPr marT="91440" marB="9144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60"/>
                        </a:lnSpc>
                      </a:pPr>
                      <a:r>
                        <a:rPr lang="en-US" sz="2133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Fenntartható sportolási lehetőségek, és szelektív szemétgyűjtés</a:t>
                      </a:r>
                      <a:endParaRPr lang="en-US" sz="1100"/>
                    </a:p>
                    <a:p>
                      <a:pPr algn="l">
                        <a:lnSpc>
                          <a:spcPts val="1791"/>
                        </a:lnSpc>
                      </a:pPr>
                      <a:r>
                        <a:rPr lang="en-US" sz="1493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(iskolák fenntarthatóbbá tételének bemutatása-fenntartható tanulmányi tér prezentálása)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4"/>
                        </a:lnSpc>
                      </a:pPr>
                      <a:r>
                        <a:rPr lang="en-US" sz="192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8 diák, 2  kísérő tanár</a:t>
                      </a:r>
                      <a:endParaRPr lang="en-US" sz="1100"/>
                    </a:p>
                  </a:txBody>
                  <a:tcPr marT="91440" marB="9144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3815">
                <a:tc>
                  <a:txBody>
                    <a:bodyPr/>
                    <a:lstStyle/>
                    <a:p>
                      <a:pPr algn="l">
                        <a:lnSpc>
                          <a:spcPts val="2304"/>
                        </a:lnSpc>
                      </a:pPr>
                      <a:r>
                        <a:rPr lang="en-US" sz="192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Magyarország</a:t>
                      </a:r>
                      <a:endParaRPr lang="en-US" sz="1100"/>
                    </a:p>
                  </a:txBody>
                  <a:tcPr marT="91440" marB="9144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49"/>
                        </a:lnSpc>
                      </a:pPr>
                      <a:r>
                        <a:rPr lang="en-US" sz="192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Megújuló energiák, okos otthon, fenntartható építkezés és építő anyag</a:t>
                      </a:r>
                      <a:endParaRPr lang="en-US" sz="1100"/>
                    </a:p>
                  </a:txBody>
                  <a:tcPr marT="91440" marB="9144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4"/>
                        </a:lnSpc>
                      </a:pPr>
                      <a:r>
                        <a:rPr lang="en-US" sz="192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8 diák, 2  kísérő tanár</a:t>
                      </a:r>
                      <a:endParaRPr lang="en-US" sz="1100"/>
                    </a:p>
                  </a:txBody>
                  <a:tcPr marT="91440" marB="9144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8287">
                <a:tc>
                  <a:txBody>
                    <a:bodyPr/>
                    <a:lstStyle/>
                    <a:p>
                      <a:pPr algn="l">
                        <a:lnSpc>
                          <a:spcPts val="2304"/>
                        </a:lnSpc>
                      </a:pPr>
                      <a:r>
                        <a:rPr lang="en-US" sz="192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Görögország</a:t>
                      </a:r>
                      <a:endParaRPr lang="en-US" sz="1100"/>
                    </a:p>
                  </a:txBody>
                  <a:tcPr marT="91440" marB="9144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791"/>
                        </a:lnSpc>
                      </a:pPr>
                      <a:r>
                        <a:rPr lang="en-US" sz="1493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Fenntartható mezőgazdaság (Ökosystem vizsgálata, permakultúra, biodiverzitás, gyógynövények)</a:t>
                      </a:r>
                      <a:endParaRPr lang="en-US" sz="1100"/>
                    </a:p>
                  </a:txBody>
                  <a:tcPr marT="91440" marB="9144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4"/>
                        </a:lnSpc>
                      </a:pPr>
                      <a:r>
                        <a:rPr lang="en-US" sz="192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8 diák, 2  kísérő tanár</a:t>
                      </a:r>
                      <a:endParaRPr lang="en-US" sz="1100"/>
                    </a:p>
                  </a:txBody>
                  <a:tcPr marT="91440" marB="9144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2112">
                <a:tc>
                  <a:txBody>
                    <a:bodyPr/>
                    <a:lstStyle/>
                    <a:p>
                      <a:pPr algn="l">
                        <a:lnSpc>
                          <a:spcPts val="2304"/>
                        </a:lnSpc>
                      </a:pPr>
                      <a:r>
                        <a:rPr lang="en-US" sz="192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Straßburg</a:t>
                      </a:r>
                      <a:endParaRPr lang="en-US" sz="1100"/>
                    </a:p>
                  </a:txBody>
                  <a:tcPr marT="91440" marB="9144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60"/>
                        </a:lnSpc>
                      </a:pPr>
                      <a:r>
                        <a:rPr lang="en-US" sz="2133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A projekt és a végtermék bemutatása ( kézikönyv, tanulmányi terek)</a:t>
                      </a:r>
                      <a:endParaRPr lang="en-US" sz="1100"/>
                    </a:p>
                  </a:txBody>
                  <a:tcPr marT="91440" marB="9144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04"/>
                        </a:lnSpc>
                      </a:pPr>
                      <a:r>
                        <a:rPr lang="en-US" sz="1920">
                          <a:solidFill>
                            <a:srgbClr val="000000"/>
                          </a:solidFill>
                          <a:latin typeface="Century Gothic Paneuropean"/>
                          <a:ea typeface="Century Gothic Paneuropean"/>
                          <a:cs typeface="Century Gothic Paneuropean"/>
                          <a:sym typeface="Century Gothic Paneuropean"/>
                        </a:rPr>
                        <a:t>5 diák, 3  kísérő tanár</a:t>
                      </a:r>
                      <a:endParaRPr lang="en-US" sz="1100"/>
                    </a:p>
                  </a:txBody>
                  <a:tcPr marT="91440" marB="9144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48690" name="Freeform 3"/>
          <p:cNvSpPr/>
          <p:nvPr/>
        </p:nvSpPr>
        <p:spPr>
          <a:xfrm>
            <a:off x="1" y="243840"/>
            <a:ext cx="2113280" cy="7081203"/>
          </a:xfrm>
          <a:custGeom>
            <a:avLst/>
            <a:gdLst/>
            <a:ahLst/>
            <a:cxnLst/>
            <a:rect l="l" t="t" r="r" b="b"/>
            <a:pathLst>
              <a:path w="2113280" h="7081203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48691" name="Freeform 4"/>
          <p:cNvSpPr/>
          <p:nvPr/>
        </p:nvSpPr>
        <p:spPr>
          <a:xfrm>
            <a:off x="21782" y="304"/>
            <a:ext cx="2082423" cy="7309833"/>
          </a:xfrm>
          <a:custGeom>
            <a:avLst/>
            <a:gdLst/>
            <a:ahLst/>
            <a:cxnLst/>
            <a:rect l="l" t="t" r="r" b="b"/>
            <a:pathLst>
              <a:path w="2082423" h="730983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70" name="Group 5"/>
          <p:cNvGrpSpPr/>
          <p:nvPr/>
        </p:nvGrpSpPr>
        <p:grpSpPr>
          <a:xfrm>
            <a:off x="0" y="0"/>
            <a:ext cx="195072" cy="7315200"/>
            <a:chOff x="0" y="0"/>
            <a:chExt cx="260096" cy="9753600"/>
          </a:xfrm>
        </p:grpSpPr>
        <p:sp>
          <p:nvSpPr>
            <p:cNvPr id="1048692" name="Freeform 6"/>
            <p:cNvSpPr/>
            <p:nvPr/>
          </p:nvSpPr>
          <p:spPr>
            <a:xfrm>
              <a:off x="0" y="0"/>
              <a:ext cx="260096" cy="9753600"/>
            </a:xfrm>
            <a:custGeom>
              <a:avLst/>
              <a:gdLst/>
              <a:ahLst/>
              <a:cxnLst/>
              <a:rect l="l" t="t" r="r" b="b"/>
              <a:pathLst>
                <a:path w="260096" h="9753600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id="71" name="Group 7"/>
          <p:cNvGrpSpPr/>
          <p:nvPr/>
        </p:nvGrpSpPr>
        <p:grpSpPr>
          <a:xfrm>
            <a:off x="62" y="758607"/>
            <a:ext cx="1448913" cy="541872"/>
            <a:chOff x="0" y="0"/>
            <a:chExt cx="1931884" cy="722496"/>
          </a:xfrm>
        </p:grpSpPr>
        <p:sp>
          <p:nvSpPr>
            <p:cNvPr id="1048693" name="Freeform 8"/>
            <p:cNvSpPr/>
            <p:nvPr/>
          </p:nvSpPr>
          <p:spPr>
            <a:xfrm>
              <a:off x="0" y="0"/>
              <a:ext cx="1942021" cy="722376"/>
            </a:xfrm>
            <a:custGeom>
              <a:avLst/>
              <a:gdLst/>
              <a:ahLst/>
              <a:cxnLst/>
              <a:rect l="l" t="t" r="r" b="b"/>
              <a:pathLst>
                <a:path w="1942021" h="722376">
                  <a:moveTo>
                    <a:pt x="1931924" y="383413"/>
                  </a:moveTo>
                  <a:lnTo>
                    <a:pt x="1606296" y="708914"/>
                  </a:lnTo>
                  <a:cubicBezTo>
                    <a:pt x="1604137" y="711200"/>
                    <a:pt x="1601470" y="713486"/>
                    <a:pt x="1599184" y="715645"/>
                  </a:cubicBezTo>
                  <a:cubicBezTo>
                    <a:pt x="1592580" y="722376"/>
                    <a:pt x="1585722" y="722376"/>
                    <a:pt x="1578864" y="722376"/>
                  </a:cubicBezTo>
                  <a:lnTo>
                    <a:pt x="1449832" y="722376"/>
                  </a:lnTo>
                  <a:lnTo>
                    <a:pt x="0" y="718058"/>
                  </a:lnTo>
                  <a:lnTo>
                    <a:pt x="0" y="0"/>
                  </a:lnTo>
                  <a:lnTo>
                    <a:pt x="1449832" y="3429"/>
                  </a:lnTo>
                  <a:lnTo>
                    <a:pt x="1578864" y="3429"/>
                  </a:lnTo>
                  <a:cubicBezTo>
                    <a:pt x="1585722" y="3429"/>
                    <a:pt x="1592580" y="10160"/>
                    <a:pt x="1599184" y="10160"/>
                  </a:cubicBezTo>
                  <a:cubicBezTo>
                    <a:pt x="1599184" y="17018"/>
                    <a:pt x="1606296" y="17018"/>
                    <a:pt x="1606296" y="17018"/>
                  </a:cubicBezTo>
                  <a:lnTo>
                    <a:pt x="1931924" y="342519"/>
                  </a:lnTo>
                  <a:cubicBezTo>
                    <a:pt x="1945386" y="356108"/>
                    <a:pt x="1945386" y="369570"/>
                    <a:pt x="1931924" y="383286"/>
                  </a:cubicBezTo>
                  <a:close/>
                </a:path>
              </a:pathLst>
            </a:custGeom>
            <a:solidFill>
              <a:srgbClr val="A53010"/>
            </a:solidFill>
          </p:spPr>
        </p:sp>
      </p:grpSp>
      <p:sp>
        <p:nvSpPr>
          <p:cNvPr id="1048694" name="TextBox 9"/>
          <p:cNvSpPr txBox="1"/>
          <p:nvPr/>
        </p:nvSpPr>
        <p:spPr>
          <a:xfrm>
            <a:off x="1129063" y="1390148"/>
            <a:ext cx="8195462" cy="2568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4546" lvl="1" indent="-137273" algn="l">
              <a:lnSpc>
                <a:spcPts val="2944"/>
              </a:lnSpc>
              <a:buFont typeface="Arial"/>
              <a:buChar char="•"/>
            </a:pPr>
            <a:r>
              <a:rPr lang="en-US" sz="2133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PROJEKT MUNKANYELVE: </a:t>
            </a:r>
            <a:r>
              <a:rPr lang="en-US" sz="213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NÉMET</a:t>
            </a:r>
          </a:p>
          <a:p>
            <a:pPr marL="274546" lvl="1" indent="-137273" algn="l">
              <a:lnSpc>
                <a:spcPts val="2944"/>
              </a:lnSpc>
              <a:buFont typeface="Arial"/>
              <a:buChar char="•"/>
            </a:pPr>
            <a:r>
              <a:rPr lang="en-US" sz="2133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TANULÓK ÉLETKORA: </a:t>
            </a:r>
            <a:r>
              <a:rPr lang="en-US" sz="213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14-19 ÉV </a:t>
            </a:r>
          </a:p>
          <a:p>
            <a:pPr marL="274546" lvl="1" indent="-137273" algn="l">
              <a:lnSpc>
                <a:spcPts val="2944"/>
              </a:lnSpc>
              <a:buFont typeface="Arial"/>
              <a:buChar char="•"/>
            </a:pPr>
            <a:r>
              <a:rPr lang="en-US" sz="2133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ELVÁRÁSOK: NYITOTTSÁG, KÉPES CSAPATBAN EGYÜTTMŰKÖDNI</a:t>
            </a:r>
          </a:p>
          <a:p>
            <a:pPr marL="274546" lvl="1" indent="-137273" algn="l">
              <a:lnSpc>
                <a:spcPts val="2944"/>
              </a:lnSpc>
              <a:buFont typeface="Arial"/>
              <a:buChar char="•"/>
            </a:pPr>
            <a:r>
              <a:rPr lang="en-US" sz="2133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KIVÁLASZTÁSNÁL ELŐNYÖK: SZOCIÁLISAN HÁTRÁNYOS HELYZET, IKT-ISMERETEK, HELYI TEVÉKENYSÉGEK SORÁN AKTIVITÁS, </a:t>
            </a:r>
          </a:p>
          <a:p>
            <a:pPr marL="274546" lvl="1" indent="-137273" algn="just">
              <a:lnSpc>
                <a:spcPts val="2560"/>
              </a:lnSpc>
            </a:pPr>
            <a:endParaRPr lang="en-US" sz="2133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1048695" name="TextBox 10"/>
          <p:cNvSpPr txBox="1"/>
          <p:nvPr/>
        </p:nvSpPr>
        <p:spPr>
          <a:xfrm>
            <a:off x="820579" y="323745"/>
            <a:ext cx="8503947" cy="650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0"/>
              </a:lnSpc>
            </a:pPr>
            <a:r>
              <a:rPr lang="en-US" sz="4266">
                <a:solidFill>
                  <a:srgbClr val="7B724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ÁLTALÁNOS INFORMÁCIÓK</a:t>
            </a:r>
          </a:p>
        </p:txBody>
      </p:sp>
      <p:grpSp>
        <p:nvGrpSpPr>
          <p:cNvPr id="72" name="Group 11"/>
          <p:cNvGrpSpPr>
            <a:grpSpLocks noChangeAspect="1"/>
          </p:cNvGrpSpPr>
          <p:nvPr/>
        </p:nvGrpSpPr>
        <p:grpSpPr>
          <a:xfrm>
            <a:off x="1566571" y="4549715"/>
            <a:ext cx="7189069" cy="1485134"/>
            <a:chOff x="0" y="0"/>
            <a:chExt cx="9585425" cy="1980178"/>
          </a:xfrm>
        </p:grpSpPr>
        <p:sp>
          <p:nvSpPr>
            <p:cNvPr id="1048696" name="Freeform 12"/>
            <p:cNvSpPr/>
            <p:nvPr/>
          </p:nvSpPr>
          <p:spPr>
            <a:xfrm>
              <a:off x="0" y="0"/>
              <a:ext cx="9585452" cy="1980184"/>
            </a:xfrm>
            <a:custGeom>
              <a:avLst/>
              <a:gdLst/>
              <a:ahLst/>
              <a:cxnLst/>
              <a:rect l="l" t="t" r="r" b="b"/>
              <a:pathLst>
                <a:path w="9585452" h="1980184">
                  <a:moveTo>
                    <a:pt x="0" y="0"/>
                  </a:moveTo>
                  <a:lnTo>
                    <a:pt x="9585452" y="0"/>
                  </a:lnTo>
                  <a:lnTo>
                    <a:pt x="9585452" y="1980184"/>
                  </a:lnTo>
                  <a:lnTo>
                    <a:pt x="0" y="19801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1" r="-11"/>
              </a:stretch>
            </a:blipFill>
          </p:spPr>
        </p:sp>
      </p:grpSp>
      <p:sp>
        <p:nvSpPr>
          <p:cNvPr id="1048697" name="TextBox 13"/>
          <p:cNvSpPr txBox="1"/>
          <p:nvPr/>
        </p:nvSpPr>
        <p:spPr>
          <a:xfrm>
            <a:off x="1658011" y="6080569"/>
            <a:ext cx="7351819" cy="682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1"/>
              </a:lnSpc>
            </a:pPr>
            <a:r>
              <a:rPr lang="en-US" sz="1493">
                <a:solidFill>
                  <a:srgbClr val="EEF2E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 projekt az Európai Bizottság támogatásával valósult meg. Ez a prezentáció a szerzők kizárólagos véleményét képviseli, és sem a Bizottság, sem a nemzeti iroda nem vállal felelősséget a prezentációban foglalt információk bármilyen felhasználásáért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48633" name="Freeform 3"/>
          <p:cNvSpPr/>
          <p:nvPr/>
        </p:nvSpPr>
        <p:spPr>
          <a:xfrm>
            <a:off x="1" y="243840"/>
            <a:ext cx="2113280" cy="7081203"/>
          </a:xfrm>
          <a:custGeom>
            <a:avLst/>
            <a:gdLst/>
            <a:ahLst/>
            <a:cxnLst/>
            <a:rect l="l" t="t" r="r" b="b"/>
            <a:pathLst>
              <a:path w="2113280" h="7081203">
                <a:moveTo>
                  <a:pt x="0" y="0"/>
                </a:moveTo>
                <a:lnTo>
                  <a:pt x="2113280" y="0"/>
                </a:lnTo>
                <a:lnTo>
                  <a:pt x="2113280" y="7081203"/>
                </a:lnTo>
                <a:lnTo>
                  <a:pt x="0" y="70812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48634" name="Freeform 4"/>
          <p:cNvSpPr/>
          <p:nvPr/>
        </p:nvSpPr>
        <p:spPr>
          <a:xfrm>
            <a:off x="21782" y="304"/>
            <a:ext cx="2082423" cy="7309833"/>
          </a:xfrm>
          <a:custGeom>
            <a:avLst/>
            <a:gdLst/>
            <a:ahLst/>
            <a:cxnLst/>
            <a:rect l="l" t="t" r="r" b="b"/>
            <a:pathLst>
              <a:path w="2082423" h="7309833">
                <a:moveTo>
                  <a:pt x="0" y="0"/>
                </a:moveTo>
                <a:lnTo>
                  <a:pt x="2082424" y="0"/>
                </a:lnTo>
                <a:lnTo>
                  <a:pt x="2082424" y="7309833"/>
                </a:lnTo>
                <a:lnTo>
                  <a:pt x="0" y="73098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5"/>
          <p:cNvGrpSpPr/>
          <p:nvPr/>
        </p:nvGrpSpPr>
        <p:grpSpPr>
          <a:xfrm>
            <a:off x="0" y="0"/>
            <a:ext cx="195072" cy="7315200"/>
            <a:chOff x="0" y="0"/>
            <a:chExt cx="260096" cy="9753600"/>
          </a:xfrm>
        </p:grpSpPr>
        <p:sp>
          <p:nvSpPr>
            <p:cNvPr id="1048635" name="Freeform 6"/>
            <p:cNvSpPr/>
            <p:nvPr/>
          </p:nvSpPr>
          <p:spPr>
            <a:xfrm>
              <a:off x="0" y="0"/>
              <a:ext cx="260096" cy="9753600"/>
            </a:xfrm>
            <a:custGeom>
              <a:avLst/>
              <a:gdLst/>
              <a:ahLst/>
              <a:cxnLst/>
              <a:rect l="l" t="t" r="r" b="b"/>
              <a:pathLst>
                <a:path w="260096" h="9753600">
                  <a:moveTo>
                    <a:pt x="0" y="0"/>
                  </a:moveTo>
                  <a:lnTo>
                    <a:pt x="260096" y="0"/>
                  </a:lnTo>
                  <a:lnTo>
                    <a:pt x="260096" y="9753600"/>
                  </a:lnTo>
                  <a:lnTo>
                    <a:pt x="0" y="9753600"/>
                  </a:lnTo>
                  <a:close/>
                </a:path>
              </a:pathLst>
            </a:custGeom>
            <a:solidFill>
              <a:srgbClr val="766F54"/>
            </a:solidFill>
          </p:spPr>
        </p:sp>
      </p:grpSp>
      <p:grpSp>
        <p:nvGrpSpPr>
          <p:cNvPr id="48" name="Group 7"/>
          <p:cNvGrpSpPr/>
          <p:nvPr/>
        </p:nvGrpSpPr>
        <p:grpSpPr>
          <a:xfrm>
            <a:off x="62" y="758607"/>
            <a:ext cx="1448913" cy="541872"/>
            <a:chOff x="0" y="0"/>
            <a:chExt cx="1931884" cy="722496"/>
          </a:xfrm>
        </p:grpSpPr>
        <p:sp>
          <p:nvSpPr>
            <p:cNvPr id="1048636" name="Freeform 8"/>
            <p:cNvSpPr/>
            <p:nvPr/>
          </p:nvSpPr>
          <p:spPr>
            <a:xfrm>
              <a:off x="0" y="0"/>
              <a:ext cx="1942021" cy="722376"/>
            </a:xfrm>
            <a:custGeom>
              <a:avLst/>
              <a:gdLst/>
              <a:ahLst/>
              <a:cxnLst/>
              <a:rect l="l" t="t" r="r" b="b"/>
              <a:pathLst>
                <a:path w="1942021" h="722376">
                  <a:moveTo>
                    <a:pt x="1931924" y="383413"/>
                  </a:moveTo>
                  <a:lnTo>
                    <a:pt x="1606296" y="708914"/>
                  </a:lnTo>
                  <a:cubicBezTo>
                    <a:pt x="1604137" y="711200"/>
                    <a:pt x="1601470" y="713486"/>
                    <a:pt x="1599184" y="715645"/>
                  </a:cubicBezTo>
                  <a:cubicBezTo>
                    <a:pt x="1592580" y="722376"/>
                    <a:pt x="1585722" y="722376"/>
                    <a:pt x="1578864" y="722376"/>
                  </a:cubicBezTo>
                  <a:lnTo>
                    <a:pt x="1449832" y="722376"/>
                  </a:lnTo>
                  <a:lnTo>
                    <a:pt x="0" y="718058"/>
                  </a:lnTo>
                  <a:lnTo>
                    <a:pt x="0" y="0"/>
                  </a:lnTo>
                  <a:lnTo>
                    <a:pt x="1449832" y="3429"/>
                  </a:lnTo>
                  <a:lnTo>
                    <a:pt x="1578864" y="3429"/>
                  </a:lnTo>
                  <a:cubicBezTo>
                    <a:pt x="1585722" y="3429"/>
                    <a:pt x="1592580" y="10160"/>
                    <a:pt x="1599184" y="10160"/>
                  </a:cubicBezTo>
                  <a:cubicBezTo>
                    <a:pt x="1599184" y="17018"/>
                    <a:pt x="1606296" y="17018"/>
                    <a:pt x="1606296" y="17018"/>
                  </a:cubicBezTo>
                  <a:lnTo>
                    <a:pt x="1931924" y="342519"/>
                  </a:lnTo>
                  <a:cubicBezTo>
                    <a:pt x="1945386" y="356108"/>
                    <a:pt x="1945386" y="369570"/>
                    <a:pt x="1931924" y="383286"/>
                  </a:cubicBezTo>
                  <a:close/>
                </a:path>
              </a:pathLst>
            </a:custGeom>
            <a:solidFill>
              <a:srgbClr val="A53010"/>
            </a:solidFill>
          </p:spPr>
        </p:sp>
      </p:grpSp>
      <p:grpSp>
        <p:nvGrpSpPr>
          <p:cNvPr id="49" name="Group 9"/>
          <p:cNvGrpSpPr/>
          <p:nvPr/>
        </p:nvGrpSpPr>
        <p:grpSpPr>
          <a:xfrm>
            <a:off x="3555132" y="3459340"/>
            <a:ext cx="2822552" cy="1852300"/>
            <a:chOff x="0" y="0"/>
            <a:chExt cx="812800" cy="533400"/>
          </a:xfrm>
        </p:grpSpPr>
        <p:sp>
          <p:nvSpPr>
            <p:cNvPr id="1048637" name="Freeform 10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7B724F"/>
            </a:solidFill>
          </p:spPr>
        </p:sp>
        <p:sp>
          <p:nvSpPr>
            <p:cNvPr id="1048638" name="TextBox 11"/>
            <p:cNvSpPr txBox="1"/>
            <p:nvPr/>
          </p:nvSpPr>
          <p:spPr>
            <a:xfrm>
              <a:off x="38100" y="88900"/>
              <a:ext cx="736600" cy="368300"/>
            </a:xfrm>
            <a:prstGeom prst="rect">
              <a:avLst/>
            </a:prstGeom>
          </p:spPr>
          <p:txBody>
            <a:bodyPr lIns="12700" tIns="12700" rIns="12700" bIns="12700" rtlCol="0" anchor="ctr"/>
            <a:lstStyle/>
            <a:p>
              <a:pPr algn="ctr">
                <a:lnSpc>
                  <a:spcPts val="1791"/>
                </a:lnSpc>
              </a:pPr>
              <a:endParaRPr/>
            </a:p>
          </p:txBody>
        </p:sp>
      </p:grpSp>
      <p:grpSp>
        <p:nvGrpSpPr>
          <p:cNvPr id="50" name="Group 12"/>
          <p:cNvGrpSpPr/>
          <p:nvPr/>
        </p:nvGrpSpPr>
        <p:grpSpPr>
          <a:xfrm>
            <a:off x="6750535" y="1400799"/>
            <a:ext cx="2822552" cy="1751979"/>
            <a:chOff x="0" y="0"/>
            <a:chExt cx="812800" cy="504511"/>
          </a:xfrm>
        </p:grpSpPr>
        <p:sp>
          <p:nvSpPr>
            <p:cNvPr id="1048639" name="Freeform 13"/>
            <p:cNvSpPr/>
            <p:nvPr/>
          </p:nvSpPr>
          <p:spPr>
            <a:xfrm>
              <a:off x="0" y="0"/>
              <a:ext cx="812800" cy="504546"/>
            </a:xfrm>
            <a:custGeom>
              <a:avLst/>
              <a:gdLst/>
              <a:ahLst/>
              <a:cxnLst/>
              <a:rect l="l" t="t" r="r" b="b"/>
              <a:pathLst>
                <a:path w="812800" h="504546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426"/>
                    <a:pt x="603543" y="36476"/>
                    <a:pt x="623736" y="82373"/>
                  </a:cubicBezTo>
                  <a:cubicBezTo>
                    <a:pt x="742003" y="76252"/>
                    <a:pt x="827989" y="163038"/>
                    <a:pt x="775586" y="248213"/>
                  </a:cubicBezTo>
                  <a:cubicBezTo>
                    <a:pt x="793012" y="266112"/>
                    <a:pt x="807550" y="286132"/>
                    <a:pt x="812800" y="313004"/>
                  </a:cubicBezTo>
                  <a:cubicBezTo>
                    <a:pt x="812800" y="320701"/>
                    <a:pt x="812800" y="328380"/>
                    <a:pt x="812800" y="336077"/>
                  </a:cubicBezTo>
                  <a:cubicBezTo>
                    <a:pt x="797154" y="404467"/>
                    <a:pt x="729827" y="450680"/>
                    <a:pt x="619295" y="438239"/>
                  </a:cubicBezTo>
                  <a:cubicBezTo>
                    <a:pt x="590856" y="473354"/>
                    <a:pt x="540252" y="508749"/>
                    <a:pt x="461507" y="504140"/>
                  </a:cubicBezTo>
                  <a:cubicBezTo>
                    <a:pt x="420804" y="501835"/>
                    <a:pt x="392488" y="488482"/>
                    <a:pt x="367697" y="472260"/>
                  </a:cubicBezTo>
                  <a:cubicBezTo>
                    <a:pt x="341584" y="485745"/>
                    <a:pt x="313304" y="496327"/>
                    <a:pt x="272443" y="496444"/>
                  </a:cubicBezTo>
                  <a:cubicBezTo>
                    <a:pt x="177910" y="496643"/>
                    <a:pt x="114672" y="444692"/>
                    <a:pt x="113139" y="373432"/>
                  </a:cubicBezTo>
                  <a:cubicBezTo>
                    <a:pt x="52367" y="356761"/>
                    <a:pt x="11206" y="325644"/>
                    <a:pt x="0" y="272398"/>
                  </a:cubicBezTo>
                  <a:cubicBezTo>
                    <a:pt x="0" y="264701"/>
                    <a:pt x="0" y="256988"/>
                    <a:pt x="0" y="249325"/>
                  </a:cubicBezTo>
                  <a:cubicBezTo>
                    <a:pt x="12369" y="196561"/>
                    <a:pt x="51292" y="163418"/>
                    <a:pt x="116099" y="149369"/>
                  </a:cubicBezTo>
                  <a:cubicBezTo>
                    <a:pt x="112205" y="60362"/>
                    <a:pt x="241837" y="4744"/>
                    <a:pt x="348333" y="43957"/>
                  </a:cubicBezTo>
                  <a:cubicBezTo>
                    <a:pt x="373689" y="24566"/>
                    <a:pt x="409562" y="3417"/>
                    <a:pt x="461490" y="0"/>
                  </a:cubicBezTo>
                  <a:close/>
                </a:path>
              </a:pathLst>
            </a:custGeom>
            <a:solidFill>
              <a:srgbClr val="7B724F"/>
            </a:solidFill>
          </p:spPr>
        </p:sp>
        <p:sp>
          <p:nvSpPr>
            <p:cNvPr id="1048640" name="TextBox 14"/>
            <p:cNvSpPr txBox="1"/>
            <p:nvPr/>
          </p:nvSpPr>
          <p:spPr>
            <a:xfrm>
              <a:off x="38100" y="84085"/>
              <a:ext cx="736600" cy="348353"/>
            </a:xfrm>
            <a:prstGeom prst="rect">
              <a:avLst/>
            </a:prstGeom>
          </p:spPr>
          <p:txBody>
            <a:bodyPr lIns="12700" tIns="12700" rIns="12700" bIns="12700" rtlCol="0" anchor="ctr"/>
            <a:lstStyle/>
            <a:p>
              <a:pPr algn="ctr">
                <a:lnSpc>
                  <a:spcPts val="1791"/>
                </a:lnSpc>
              </a:pPr>
              <a:endParaRPr/>
            </a:p>
          </p:txBody>
        </p:sp>
      </p:grpSp>
      <p:grpSp>
        <p:nvGrpSpPr>
          <p:cNvPr id="51" name="Group 15"/>
          <p:cNvGrpSpPr/>
          <p:nvPr/>
        </p:nvGrpSpPr>
        <p:grpSpPr>
          <a:xfrm>
            <a:off x="606043" y="3459340"/>
            <a:ext cx="2822552" cy="1852300"/>
            <a:chOff x="0" y="0"/>
            <a:chExt cx="812800" cy="533400"/>
          </a:xfrm>
        </p:grpSpPr>
        <p:sp>
          <p:nvSpPr>
            <p:cNvPr id="1048641" name="Freeform 16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7B724F"/>
            </a:solidFill>
          </p:spPr>
        </p:sp>
        <p:sp>
          <p:nvSpPr>
            <p:cNvPr id="1048642" name="TextBox 17"/>
            <p:cNvSpPr txBox="1"/>
            <p:nvPr/>
          </p:nvSpPr>
          <p:spPr>
            <a:xfrm>
              <a:off x="38100" y="88900"/>
              <a:ext cx="736600" cy="368300"/>
            </a:xfrm>
            <a:prstGeom prst="rect">
              <a:avLst/>
            </a:prstGeom>
          </p:spPr>
          <p:txBody>
            <a:bodyPr lIns="12700" tIns="12700" rIns="12700" bIns="12700" rtlCol="0" anchor="ctr"/>
            <a:lstStyle/>
            <a:p>
              <a:pPr algn="ctr">
                <a:lnSpc>
                  <a:spcPts val="1791"/>
                </a:lnSpc>
              </a:pPr>
              <a:endParaRPr/>
            </a:p>
          </p:txBody>
        </p:sp>
      </p:grpSp>
      <p:sp>
        <p:nvSpPr>
          <p:cNvPr id="1048643" name="TextBox 18"/>
          <p:cNvSpPr txBox="1"/>
          <p:nvPr/>
        </p:nvSpPr>
        <p:spPr>
          <a:xfrm>
            <a:off x="2166320" y="711437"/>
            <a:ext cx="6845600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08"/>
              </a:lnSpc>
            </a:pPr>
            <a:r>
              <a:rPr lang="en-US" sz="3840">
                <a:solidFill>
                  <a:srgbClr val="262626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Projektünk számokban</a:t>
            </a:r>
          </a:p>
        </p:txBody>
      </p:sp>
      <p:grpSp>
        <p:nvGrpSpPr>
          <p:cNvPr id="52" name="Group 19"/>
          <p:cNvGrpSpPr/>
          <p:nvPr/>
        </p:nvGrpSpPr>
        <p:grpSpPr>
          <a:xfrm>
            <a:off x="465880" y="1400799"/>
            <a:ext cx="2822552" cy="1852300"/>
            <a:chOff x="0" y="0"/>
            <a:chExt cx="3763402" cy="2469733"/>
          </a:xfrm>
        </p:grpSpPr>
        <p:grpSp>
          <p:nvGrpSpPr>
            <p:cNvPr id="53" name="Group 20"/>
            <p:cNvGrpSpPr/>
            <p:nvPr/>
          </p:nvGrpSpPr>
          <p:grpSpPr>
            <a:xfrm>
              <a:off x="0" y="0"/>
              <a:ext cx="3763402" cy="2469733"/>
              <a:chOff x="0" y="0"/>
              <a:chExt cx="812800" cy="533400"/>
            </a:xfrm>
          </p:grpSpPr>
          <p:sp>
            <p:nvSpPr>
              <p:cNvPr id="1048644" name="Freeform 21"/>
              <p:cNvSpPr/>
              <p:nvPr/>
            </p:nvSpPr>
            <p:spPr>
              <a:xfrm>
                <a:off x="0" y="0"/>
                <a:ext cx="8128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33400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7B724F"/>
              </a:solidFill>
            </p:spPr>
          </p:sp>
          <p:sp>
            <p:nvSpPr>
              <p:cNvPr id="1048645" name="TextBox 22"/>
              <p:cNvSpPr txBox="1"/>
              <p:nvPr/>
            </p:nvSpPr>
            <p:spPr>
              <a:xfrm>
                <a:off x="38100" y="88900"/>
                <a:ext cx="736600" cy="368300"/>
              </a:xfrm>
              <a:prstGeom prst="rect">
                <a:avLst/>
              </a:prstGeom>
            </p:spPr>
            <p:txBody>
              <a:bodyPr lIns="12700" tIns="12700" rIns="12700" bIns="12700" rtlCol="0" anchor="ctr"/>
              <a:lstStyle/>
              <a:p>
                <a:pPr algn="ctr">
                  <a:lnSpc>
                    <a:spcPts val="1791"/>
                  </a:lnSpc>
                </a:pPr>
                <a:endParaRPr/>
              </a:p>
            </p:txBody>
          </p:sp>
        </p:grpSp>
        <p:sp>
          <p:nvSpPr>
            <p:cNvPr id="1048646" name="TextBox 23"/>
            <p:cNvSpPr txBox="1"/>
            <p:nvPr/>
          </p:nvSpPr>
          <p:spPr>
            <a:xfrm>
              <a:off x="787683" y="541907"/>
              <a:ext cx="2655144" cy="13029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16"/>
                </a:lnSpc>
              </a:pPr>
              <a:r>
                <a:rPr lang="en-US" sz="1868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100 000 </a:t>
              </a:r>
              <a:r>
                <a:rPr lang="en-US" sz="1868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Lächeln</a:t>
              </a:r>
              <a:r>
                <a:rPr lang="en-US" sz="1868" dirty="0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  <a:p>
              <a:pPr algn="ctr">
                <a:lnSpc>
                  <a:spcPts val="2616"/>
                </a:lnSpc>
              </a:pPr>
              <a:r>
                <a:rPr lang="en-US" sz="1868" dirty="0" err="1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während</a:t>
              </a:r>
              <a:r>
                <a:rPr lang="en-US" sz="1868" dirty="0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  <a:p>
              <a:pPr algn="ctr">
                <a:lnSpc>
                  <a:spcPts val="2616"/>
                </a:lnSpc>
              </a:pPr>
              <a:r>
                <a:rPr lang="en-US" sz="1868" dirty="0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des </a:t>
              </a:r>
              <a:r>
                <a:rPr lang="en-US" sz="1868" dirty="0" err="1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Projekts</a:t>
              </a:r>
              <a:r>
                <a:rPr lang="en-US" sz="1868" dirty="0">
                  <a:solidFill>
                    <a:srgbClr val="EEF2E2"/>
                  </a:solidFill>
                  <a:latin typeface="Open Sans"/>
                  <a:ea typeface="Open Sans"/>
                  <a:cs typeface="Open Sans"/>
                  <a:sym typeface="Open Sans"/>
                </a:rPr>
                <a:t> 😄</a:t>
              </a:r>
            </a:p>
          </p:txBody>
        </p:sp>
      </p:grpSp>
      <p:grpSp>
        <p:nvGrpSpPr>
          <p:cNvPr id="54" name="Group 24"/>
          <p:cNvGrpSpPr/>
          <p:nvPr/>
        </p:nvGrpSpPr>
        <p:grpSpPr>
          <a:xfrm>
            <a:off x="3555132" y="1400799"/>
            <a:ext cx="2822552" cy="1852300"/>
            <a:chOff x="0" y="0"/>
            <a:chExt cx="3763402" cy="2469733"/>
          </a:xfrm>
        </p:grpSpPr>
        <p:grpSp>
          <p:nvGrpSpPr>
            <p:cNvPr id="55" name="Group 25"/>
            <p:cNvGrpSpPr/>
            <p:nvPr/>
          </p:nvGrpSpPr>
          <p:grpSpPr>
            <a:xfrm>
              <a:off x="0" y="0"/>
              <a:ext cx="3763402" cy="2469733"/>
              <a:chOff x="0" y="0"/>
              <a:chExt cx="812800" cy="533400"/>
            </a:xfrm>
          </p:grpSpPr>
          <p:sp>
            <p:nvSpPr>
              <p:cNvPr id="1048647" name="Freeform 26"/>
              <p:cNvSpPr/>
              <p:nvPr/>
            </p:nvSpPr>
            <p:spPr>
              <a:xfrm>
                <a:off x="0" y="0"/>
                <a:ext cx="8128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33400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7B724F"/>
              </a:solidFill>
            </p:spPr>
          </p:sp>
          <p:sp>
            <p:nvSpPr>
              <p:cNvPr id="1048648" name="TextBox 27"/>
              <p:cNvSpPr txBox="1"/>
              <p:nvPr/>
            </p:nvSpPr>
            <p:spPr>
              <a:xfrm>
                <a:off x="38100" y="88900"/>
                <a:ext cx="736600" cy="368300"/>
              </a:xfrm>
              <a:prstGeom prst="rect">
                <a:avLst/>
              </a:prstGeom>
            </p:spPr>
            <p:txBody>
              <a:bodyPr lIns="12700" tIns="12700" rIns="12700" bIns="12700" rtlCol="0" anchor="ctr"/>
              <a:lstStyle/>
              <a:p>
                <a:pPr algn="ctr">
                  <a:lnSpc>
                    <a:spcPts val="1791"/>
                  </a:lnSpc>
                </a:pPr>
                <a:endParaRPr/>
              </a:p>
            </p:txBody>
          </p:sp>
        </p:grpSp>
        <p:sp>
          <p:nvSpPr>
            <p:cNvPr id="1048649" name="TextBox 28"/>
            <p:cNvSpPr txBox="1"/>
            <p:nvPr/>
          </p:nvSpPr>
          <p:spPr>
            <a:xfrm>
              <a:off x="292289" y="635227"/>
              <a:ext cx="3320359" cy="1170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64"/>
                </a:lnSpc>
              </a:pPr>
              <a:r>
                <a:rPr lang="en-US" sz="1689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Hunderte</a:t>
              </a:r>
              <a:r>
                <a:rPr lang="en-US" sz="1689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1689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Fotos</a:t>
              </a:r>
              <a:r>
                <a:rPr lang="en-US" sz="1689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</a:p>
            <a:p>
              <a:pPr algn="ctr">
                <a:lnSpc>
                  <a:spcPts val="2364"/>
                </a:lnSpc>
              </a:pPr>
              <a:r>
                <a:rPr lang="en-US" sz="1689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und Videos – </a:t>
              </a:r>
              <a:r>
                <a:rPr lang="en-US" sz="1689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unzählige</a:t>
              </a:r>
              <a:r>
                <a:rPr lang="en-US" sz="1689" b="1" dirty="0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</a:p>
            <a:p>
              <a:pPr algn="ctr">
                <a:lnSpc>
                  <a:spcPts val="2364"/>
                </a:lnSpc>
              </a:pPr>
              <a:r>
                <a:rPr lang="en-US" sz="1689" b="1" dirty="0" err="1">
                  <a:solidFill>
                    <a:srgbClr val="EEF2E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Erinnerungen</a:t>
              </a:r>
              <a:endParaRPr lang="en-US" sz="1689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1048650" name="TextBox 29"/>
          <p:cNvSpPr txBox="1"/>
          <p:nvPr/>
        </p:nvSpPr>
        <p:spPr>
          <a:xfrm>
            <a:off x="7259886" y="1676572"/>
            <a:ext cx="2082354" cy="1272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2"/>
              </a:lnSpc>
            </a:pPr>
            <a:r>
              <a:rPr lang="en-US" sz="1816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 </a:t>
            </a:r>
            <a:r>
              <a:rPr lang="en-US" sz="1816" b="1" dirty="0" err="1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großes</a:t>
            </a:r>
            <a:r>
              <a:rPr lang="en-US" sz="1816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Team – </a:t>
            </a:r>
          </a:p>
          <a:p>
            <a:pPr algn="ctr">
              <a:lnSpc>
                <a:spcPts val="2542"/>
              </a:lnSpc>
            </a:pPr>
            <a:r>
              <a:rPr lang="en-US" sz="1816" b="1" dirty="0" err="1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viele</a:t>
            </a:r>
            <a:r>
              <a:rPr lang="en-US" sz="1816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Herzen, </a:t>
            </a:r>
          </a:p>
          <a:p>
            <a:pPr algn="ctr">
              <a:lnSpc>
                <a:spcPts val="2542"/>
              </a:lnSpc>
            </a:pPr>
            <a:r>
              <a:rPr lang="en-US" sz="1816" b="1" dirty="0" err="1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eine</a:t>
            </a:r>
            <a:r>
              <a:rPr lang="en-US" sz="1816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816" b="1" dirty="0" err="1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gemeinsame</a:t>
            </a:r>
            <a:r>
              <a:rPr lang="en-US" sz="1816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ctr">
              <a:lnSpc>
                <a:spcPts val="2542"/>
              </a:lnSpc>
            </a:pPr>
            <a:r>
              <a:rPr lang="en-US" sz="1816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Mission</a:t>
            </a:r>
          </a:p>
        </p:txBody>
      </p:sp>
      <p:sp>
        <p:nvSpPr>
          <p:cNvPr id="1048651" name="TextBox 30"/>
          <p:cNvSpPr txBox="1"/>
          <p:nvPr/>
        </p:nvSpPr>
        <p:spPr>
          <a:xfrm>
            <a:off x="1089492" y="3900750"/>
            <a:ext cx="2017102" cy="940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8"/>
              </a:lnSpc>
            </a:pPr>
            <a:r>
              <a:rPr lang="en-US" sz="1798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100 % </a:t>
            </a:r>
            <a:r>
              <a:rPr lang="en-US" sz="1798" b="1" dirty="0" err="1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Freude</a:t>
            </a:r>
            <a:r>
              <a:rPr lang="en-US" sz="1798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</a:p>
          <a:p>
            <a:pPr algn="ctr">
              <a:lnSpc>
                <a:spcPts val="2518"/>
              </a:lnSpc>
            </a:pPr>
            <a:r>
              <a:rPr lang="en-US" sz="1798" b="1" dirty="0" err="1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Zusammenarbeit</a:t>
            </a:r>
            <a:r>
              <a:rPr lang="en-US" sz="1798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ctr">
              <a:lnSpc>
                <a:spcPts val="2518"/>
              </a:lnSpc>
            </a:pPr>
            <a:r>
              <a:rPr lang="en-US" sz="1798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und </a:t>
            </a:r>
            <a:r>
              <a:rPr lang="en-US" sz="1798" b="1" dirty="0" err="1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Kreativität</a:t>
            </a:r>
            <a:endParaRPr lang="en-US" sz="1798" b="1" dirty="0">
              <a:solidFill>
                <a:srgbClr val="EEF2E2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048652" name="TextBox 31"/>
          <p:cNvSpPr txBox="1"/>
          <p:nvPr/>
        </p:nvSpPr>
        <p:spPr>
          <a:xfrm>
            <a:off x="4091767" y="3900750"/>
            <a:ext cx="2081563" cy="940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8"/>
              </a:lnSpc>
            </a:pPr>
            <a:r>
              <a:rPr lang="en-US" sz="1798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 </a:t>
            </a:r>
            <a:r>
              <a:rPr lang="en-US" sz="1798" b="1" dirty="0" err="1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Grenzen</a:t>
            </a:r>
            <a:r>
              <a:rPr lang="en-US" sz="1798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</a:p>
          <a:p>
            <a:pPr algn="ctr">
              <a:lnSpc>
                <a:spcPts val="2518"/>
              </a:lnSpc>
            </a:pPr>
            <a:r>
              <a:rPr lang="en-US" sz="1798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 </a:t>
            </a:r>
            <a:r>
              <a:rPr lang="en-US" sz="1798" b="1" dirty="0" err="1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Vorurteile</a:t>
            </a:r>
            <a:r>
              <a:rPr lang="en-US" sz="1798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</a:p>
          <a:p>
            <a:pPr algn="ctr">
              <a:lnSpc>
                <a:spcPts val="2518"/>
              </a:lnSpc>
            </a:pPr>
            <a:r>
              <a:rPr lang="en-US" sz="1798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100 % </a:t>
            </a:r>
            <a:r>
              <a:rPr lang="en-US" sz="1798" b="1" dirty="0" err="1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Verständnis</a:t>
            </a:r>
            <a:endParaRPr lang="en-US" sz="1798" b="1" dirty="0">
              <a:solidFill>
                <a:srgbClr val="EEF2E2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grpSp>
        <p:nvGrpSpPr>
          <p:cNvPr id="56" name="Group 32"/>
          <p:cNvGrpSpPr/>
          <p:nvPr/>
        </p:nvGrpSpPr>
        <p:grpSpPr>
          <a:xfrm>
            <a:off x="6750535" y="3459340"/>
            <a:ext cx="2822552" cy="1852300"/>
            <a:chOff x="0" y="0"/>
            <a:chExt cx="812800" cy="533400"/>
          </a:xfrm>
        </p:grpSpPr>
        <p:sp>
          <p:nvSpPr>
            <p:cNvPr id="1048653" name="Freeform 33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7B724F"/>
            </a:solidFill>
          </p:spPr>
        </p:sp>
        <p:sp>
          <p:nvSpPr>
            <p:cNvPr id="1048654" name="TextBox 34"/>
            <p:cNvSpPr txBox="1"/>
            <p:nvPr/>
          </p:nvSpPr>
          <p:spPr>
            <a:xfrm>
              <a:off x="38100" y="88900"/>
              <a:ext cx="736600" cy="368300"/>
            </a:xfrm>
            <a:prstGeom prst="rect">
              <a:avLst/>
            </a:prstGeom>
          </p:spPr>
          <p:txBody>
            <a:bodyPr lIns="12700" tIns="12700" rIns="12700" bIns="12700" rtlCol="0" anchor="ctr"/>
            <a:lstStyle/>
            <a:p>
              <a:pPr algn="ctr">
                <a:lnSpc>
                  <a:spcPts val="1791"/>
                </a:lnSpc>
              </a:pPr>
              <a:endParaRPr/>
            </a:p>
          </p:txBody>
        </p:sp>
      </p:grpSp>
      <p:sp>
        <p:nvSpPr>
          <p:cNvPr id="1048655" name="TextBox 35"/>
          <p:cNvSpPr txBox="1"/>
          <p:nvPr/>
        </p:nvSpPr>
        <p:spPr>
          <a:xfrm>
            <a:off x="7125841" y="3878392"/>
            <a:ext cx="2350443" cy="990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4"/>
              </a:lnSpc>
            </a:pPr>
            <a:r>
              <a:rPr lang="en-US" sz="1881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90 % der </a:t>
            </a:r>
            <a:r>
              <a:rPr lang="en-US" sz="1881" b="1" dirty="0" err="1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Schüler</a:t>
            </a:r>
            <a:r>
              <a:rPr lang="en-US" sz="1881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ctr">
              <a:lnSpc>
                <a:spcPts val="2634"/>
              </a:lnSpc>
            </a:pPr>
            <a:r>
              <a:rPr lang="en-US" sz="1881" dirty="0" err="1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fühlen</a:t>
            </a:r>
            <a:r>
              <a:rPr lang="en-US" sz="1881" dirty="0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  ich </a:t>
            </a:r>
          </a:p>
          <a:p>
            <a:pPr algn="ctr">
              <a:lnSpc>
                <a:spcPts val="2634"/>
              </a:lnSpc>
            </a:pPr>
            <a:r>
              <a:rPr lang="en-US" sz="1881" dirty="0" err="1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umweltbewusster</a:t>
            </a:r>
            <a:r>
              <a:rPr lang="en-US" sz="1881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🌿</a:t>
            </a:r>
          </a:p>
        </p:txBody>
      </p:sp>
      <p:grpSp>
        <p:nvGrpSpPr>
          <p:cNvPr id="57" name="Group 36"/>
          <p:cNvGrpSpPr/>
          <p:nvPr/>
        </p:nvGrpSpPr>
        <p:grpSpPr>
          <a:xfrm>
            <a:off x="606043" y="5457837"/>
            <a:ext cx="2822552" cy="1852300"/>
            <a:chOff x="0" y="0"/>
            <a:chExt cx="812800" cy="533400"/>
          </a:xfrm>
        </p:grpSpPr>
        <p:sp>
          <p:nvSpPr>
            <p:cNvPr id="1048656" name="Freeform 37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7B724F"/>
            </a:solidFill>
          </p:spPr>
        </p:sp>
        <p:sp>
          <p:nvSpPr>
            <p:cNvPr id="1048657" name="TextBox 38"/>
            <p:cNvSpPr txBox="1"/>
            <p:nvPr/>
          </p:nvSpPr>
          <p:spPr>
            <a:xfrm>
              <a:off x="38100" y="88900"/>
              <a:ext cx="736600" cy="368300"/>
            </a:xfrm>
            <a:prstGeom prst="rect">
              <a:avLst/>
            </a:prstGeom>
          </p:spPr>
          <p:txBody>
            <a:bodyPr lIns="12700" tIns="12700" rIns="12700" bIns="12700" rtlCol="0" anchor="ctr"/>
            <a:lstStyle/>
            <a:p>
              <a:pPr algn="ctr">
                <a:lnSpc>
                  <a:spcPts val="1791"/>
                </a:lnSpc>
              </a:pPr>
              <a:endParaRPr/>
            </a:p>
          </p:txBody>
        </p:sp>
      </p:grpSp>
      <p:sp>
        <p:nvSpPr>
          <p:cNvPr id="1048658" name="TextBox 39"/>
          <p:cNvSpPr txBox="1"/>
          <p:nvPr/>
        </p:nvSpPr>
        <p:spPr>
          <a:xfrm>
            <a:off x="1087715" y="5656478"/>
            <a:ext cx="2123180" cy="1499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7"/>
              </a:lnSpc>
            </a:pPr>
            <a:r>
              <a:rPr lang="en-US" sz="2133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70 %</a:t>
            </a:r>
            <a:r>
              <a:rPr lang="en-US" sz="2133" dirty="0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33" dirty="0" err="1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geben</a:t>
            </a:r>
            <a:r>
              <a:rPr lang="en-US" sz="2133" dirty="0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 an, </a:t>
            </a:r>
          </a:p>
          <a:p>
            <a:pPr algn="ctr">
              <a:lnSpc>
                <a:spcPts val="2987"/>
              </a:lnSpc>
            </a:pPr>
            <a:r>
              <a:rPr lang="en-US" sz="2133" dirty="0" err="1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offener</a:t>
            </a:r>
            <a:r>
              <a:rPr lang="en-US" sz="2133" dirty="0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 und </a:t>
            </a:r>
          </a:p>
          <a:p>
            <a:pPr algn="ctr">
              <a:lnSpc>
                <a:spcPts val="2987"/>
              </a:lnSpc>
            </a:pPr>
            <a:r>
              <a:rPr lang="en-US" sz="2133" dirty="0" err="1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selbstbewusster</a:t>
            </a:r>
            <a:r>
              <a:rPr lang="en-US" sz="2133" dirty="0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ctr">
              <a:lnSpc>
                <a:spcPts val="2987"/>
              </a:lnSpc>
            </a:pPr>
            <a:r>
              <a:rPr lang="en-US" sz="2133" dirty="0" err="1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zu</a:t>
            </a:r>
            <a:r>
              <a:rPr lang="en-US" sz="2133" dirty="0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 sein</a:t>
            </a:r>
          </a:p>
        </p:txBody>
      </p:sp>
      <p:grpSp>
        <p:nvGrpSpPr>
          <p:cNvPr id="58" name="Group 40"/>
          <p:cNvGrpSpPr/>
          <p:nvPr/>
        </p:nvGrpSpPr>
        <p:grpSpPr>
          <a:xfrm>
            <a:off x="3555132" y="5416415"/>
            <a:ext cx="2822552" cy="1852300"/>
            <a:chOff x="0" y="0"/>
            <a:chExt cx="812800" cy="533400"/>
          </a:xfrm>
        </p:grpSpPr>
        <p:sp>
          <p:nvSpPr>
            <p:cNvPr id="1048659" name="Freeform 41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7B724F"/>
            </a:solidFill>
          </p:spPr>
        </p:sp>
        <p:sp>
          <p:nvSpPr>
            <p:cNvPr id="1048660" name="TextBox 42"/>
            <p:cNvSpPr txBox="1"/>
            <p:nvPr/>
          </p:nvSpPr>
          <p:spPr>
            <a:xfrm>
              <a:off x="38100" y="88900"/>
              <a:ext cx="736600" cy="368300"/>
            </a:xfrm>
            <a:prstGeom prst="rect">
              <a:avLst/>
            </a:prstGeom>
          </p:spPr>
          <p:txBody>
            <a:bodyPr lIns="12700" tIns="12700" rIns="12700" bIns="12700" rtlCol="0" anchor="ctr"/>
            <a:lstStyle/>
            <a:p>
              <a:pPr algn="ctr">
                <a:lnSpc>
                  <a:spcPts val="1791"/>
                </a:lnSpc>
              </a:pPr>
              <a:endParaRPr/>
            </a:p>
          </p:txBody>
        </p:sp>
      </p:grpSp>
      <p:sp>
        <p:nvSpPr>
          <p:cNvPr id="1048661" name="TextBox 43"/>
          <p:cNvSpPr txBox="1"/>
          <p:nvPr/>
        </p:nvSpPr>
        <p:spPr>
          <a:xfrm>
            <a:off x="3782158" y="5787718"/>
            <a:ext cx="2391172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15 </a:t>
            </a:r>
            <a:r>
              <a:rPr lang="en-US" sz="2199" b="1" dirty="0" err="1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neue</a:t>
            </a:r>
            <a:r>
              <a:rPr lang="en-US" sz="2199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Ideen </a:t>
            </a:r>
          </a:p>
          <a:p>
            <a:pPr algn="ctr">
              <a:lnSpc>
                <a:spcPts val="3079"/>
              </a:lnSpc>
            </a:pPr>
            <a:r>
              <a:rPr lang="en-US" sz="2199" dirty="0" err="1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entstanden</a:t>
            </a:r>
            <a:r>
              <a:rPr lang="en-US" sz="2199" dirty="0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199" dirty="0" err="1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durch</a:t>
            </a:r>
            <a:r>
              <a:rPr lang="en-US" sz="2199" dirty="0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ctr">
              <a:lnSpc>
                <a:spcPts val="3079"/>
              </a:lnSpc>
            </a:pPr>
            <a:r>
              <a:rPr lang="en-US" sz="2199" dirty="0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das </a:t>
            </a:r>
            <a:r>
              <a:rPr lang="en-US" sz="2199" dirty="0" err="1">
                <a:solidFill>
                  <a:srgbClr val="EEF2E2"/>
                </a:solidFill>
                <a:latin typeface="Open Sans"/>
                <a:ea typeface="Open Sans"/>
                <a:cs typeface="Open Sans"/>
                <a:sym typeface="Open Sans"/>
              </a:rPr>
              <a:t>Projekt</a:t>
            </a:r>
            <a:endParaRPr lang="en-US" sz="2199" dirty="0">
              <a:solidFill>
                <a:srgbClr val="EEF2E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9" name="Group 44"/>
          <p:cNvGrpSpPr/>
          <p:nvPr/>
        </p:nvGrpSpPr>
        <p:grpSpPr>
          <a:xfrm>
            <a:off x="6698771" y="5416415"/>
            <a:ext cx="2822552" cy="1852300"/>
            <a:chOff x="0" y="0"/>
            <a:chExt cx="812800" cy="533400"/>
          </a:xfrm>
        </p:grpSpPr>
        <p:sp>
          <p:nvSpPr>
            <p:cNvPr id="1048662" name="Freeform 45"/>
            <p:cNvSpPr/>
            <p:nvPr/>
          </p:nvSpPr>
          <p:spPr>
            <a:xfrm>
              <a:off x="0" y="0"/>
              <a:ext cx="812800" cy="533400"/>
            </a:xfrm>
            <a:custGeom>
              <a:avLst/>
              <a:gdLst/>
              <a:ahLst/>
              <a:cxnLst/>
              <a:rect l="l" t="t" r="r" b="b"/>
              <a:pathLst>
                <a:path w="812800" h="53340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7B724F"/>
            </a:solidFill>
          </p:spPr>
        </p:sp>
        <p:sp>
          <p:nvSpPr>
            <p:cNvPr id="1048663" name="TextBox 46"/>
            <p:cNvSpPr txBox="1"/>
            <p:nvPr/>
          </p:nvSpPr>
          <p:spPr>
            <a:xfrm>
              <a:off x="38100" y="88900"/>
              <a:ext cx="736600" cy="368300"/>
            </a:xfrm>
            <a:prstGeom prst="rect">
              <a:avLst/>
            </a:prstGeom>
          </p:spPr>
          <p:txBody>
            <a:bodyPr lIns="12700" tIns="12700" rIns="12700" bIns="12700" rtlCol="0" anchor="ctr"/>
            <a:lstStyle/>
            <a:p>
              <a:pPr algn="ctr">
                <a:lnSpc>
                  <a:spcPts val="1791"/>
                </a:lnSpc>
              </a:pPr>
              <a:endParaRPr/>
            </a:p>
          </p:txBody>
        </p:sp>
      </p:grpSp>
      <p:sp>
        <p:nvSpPr>
          <p:cNvPr id="1048664" name="TextBox 47"/>
          <p:cNvSpPr txBox="1"/>
          <p:nvPr/>
        </p:nvSpPr>
        <p:spPr>
          <a:xfrm>
            <a:off x="6981380" y="5787718"/>
            <a:ext cx="2360861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∞ </a:t>
            </a:r>
            <a:r>
              <a:rPr lang="en-US" sz="2199" b="1" dirty="0" err="1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Erlebnisse</a:t>
            </a:r>
            <a:r>
              <a:rPr lang="en-US" sz="2199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ctr">
              <a:lnSpc>
                <a:spcPts val="3079"/>
              </a:lnSpc>
            </a:pPr>
            <a:r>
              <a:rPr lang="en-US" sz="2199" b="1" dirty="0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und </a:t>
            </a:r>
            <a:r>
              <a:rPr lang="en-US" sz="2199" b="1" dirty="0" err="1">
                <a:solidFill>
                  <a:srgbClr val="EEF2E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Erfahrungen</a:t>
            </a:r>
            <a:endParaRPr lang="en-US" sz="2199" b="1" dirty="0">
              <a:solidFill>
                <a:srgbClr val="EEF2E2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0" grpId="0"/>
      <p:bldP spid="1048651" grpId="0"/>
      <p:bldP spid="1048652" grpId="0"/>
      <p:bldP spid="1048655" grpId="0"/>
      <p:bldP spid="1048658" grpId="0"/>
      <p:bldP spid="1048661" grpId="0"/>
      <p:bldP spid="104866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686</Words>
  <Application>Microsoft Office PowerPoint</Application>
  <PresentationFormat>Egyéni</PresentationFormat>
  <Paragraphs>164</Paragraphs>
  <Slides>13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24" baseType="lpstr">
      <vt:lpstr>Khula Bold</vt:lpstr>
      <vt:lpstr>Open Sans</vt:lpstr>
      <vt:lpstr>Calibri (MS) Bold</vt:lpstr>
      <vt:lpstr>Century Gothic Paneuropean</vt:lpstr>
      <vt:lpstr>Arial Bold</vt:lpstr>
      <vt:lpstr>Calibri</vt:lpstr>
      <vt:lpstr>Calibri (MS)</vt:lpstr>
      <vt:lpstr>Open Sans Bold</vt:lpstr>
      <vt:lpstr>Century Gothic Paneuropean Bold</vt:lpstr>
      <vt:lpstr>Arial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KA220_projekt bemutatása2024_26.pptx</dc:title>
  <dc:creator>23090RA98G</dc:creator>
  <cp:lastModifiedBy>Felhasználó</cp:lastModifiedBy>
  <cp:revision>2</cp:revision>
  <dcterms:created xsi:type="dcterms:W3CDTF">2006-08-15T20:00:00Z</dcterms:created>
  <dcterms:modified xsi:type="dcterms:W3CDTF">2026-04-13T14:38:36Z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c0866051361c45ac857c815081b69c6d</vt:lpwstr>
  </property>
</Properties>
</file>